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275213" cy="4280376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池田智江" initials="池田智江" lastIdx="3" clrIdx="0">
    <p:extLst>
      <p:ext uri="{19B8F6BF-5375-455C-9EA6-DF929625EA0E}">
        <p15:presenceInfo xmlns:p15="http://schemas.microsoft.com/office/powerpoint/2012/main" userId="2c0db76d543678e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0" d="100"/>
          <a:sy n="20" d="100"/>
        </p:scale>
        <p:origin x="1949" y="-1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433408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275930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315506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52457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607150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180404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smtClean="0"/>
              <a:t>マスター テキストの書式設定</a:t>
            </a:r>
          </a:p>
        </p:txBody>
      </p:sp>
      <p:sp>
        <p:nvSpPr>
          <p:cNvPr id="4" name="Content Placeholder 3"/>
          <p:cNvSpPr>
            <a:spLocks noGrp="1"/>
          </p:cNvSpPr>
          <p:nvPr>
            <p:ph sz="half" idx="2"/>
          </p:nvPr>
        </p:nvSpPr>
        <p:spPr>
          <a:xfrm>
            <a:off x="2085368" y="15635264"/>
            <a:ext cx="12807832" cy="2299711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smtClean="0"/>
              <a:t>マスター テキストの書式設定</a:t>
            </a:r>
          </a:p>
        </p:txBody>
      </p:sp>
      <p:sp>
        <p:nvSpPr>
          <p:cNvPr id="6" name="Content Placeholder 5"/>
          <p:cNvSpPr>
            <a:spLocks noGrp="1"/>
          </p:cNvSpPr>
          <p:nvPr>
            <p:ph sz="quarter" idx="4"/>
          </p:nvPr>
        </p:nvSpPr>
        <p:spPr>
          <a:xfrm>
            <a:off x="15326828" y="15635264"/>
            <a:ext cx="12870909" cy="2299711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2504367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7790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2201013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372783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ja-JP" altLang="en-US" smtClean="0"/>
              <a:t>図を追加</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6DEE324-C709-4489-8611-5EF7AE76EAA0}" type="datetimeFigureOut">
              <a:rPr kumimoji="1" lang="ja-JP" altLang="en-US" smtClean="0"/>
              <a:t>2017/11/20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386783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76DEE324-C709-4489-8611-5EF7AE76EAA0}" type="datetimeFigureOut">
              <a:rPr kumimoji="1" lang="ja-JP" altLang="en-US" smtClean="0"/>
              <a:t>2017/11/20</a:t>
            </a:fld>
            <a:endParaRPr kumimoji="1" lang="ja-JP"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D7BEAE3C-5AC6-47DC-A2E5-AAEB4FAA68D2}" type="slidenum">
              <a:rPr kumimoji="1" lang="ja-JP" altLang="en-US" smtClean="0"/>
              <a:t>‹#›</a:t>
            </a:fld>
            <a:endParaRPr kumimoji="1" lang="ja-JP" altLang="en-US"/>
          </a:p>
        </p:txBody>
      </p:sp>
    </p:spTree>
    <p:extLst>
      <p:ext uri="{BB962C8B-B14F-4D97-AF65-F5344CB8AC3E}">
        <p14:creationId xmlns:p14="http://schemas.microsoft.com/office/powerpoint/2010/main" val="3877814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27487" rtl="0" eaLnBrk="1" latinLnBrk="0" hangingPunct="1">
        <a:lnSpc>
          <a:spcPct val="90000"/>
        </a:lnSpc>
        <a:spcBef>
          <a:spcPct val="0"/>
        </a:spcBef>
        <a:buNone/>
        <a:defRPr kumimoji="1"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kumimoji="1"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kumimoji="1"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kumimoji="1"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9pPr>
    </p:bodyStyle>
    <p:otherStyle>
      <a:defPPr>
        <a:defRPr lang="en-US"/>
      </a:defPPr>
      <a:lvl1pPr marL="0" algn="l" defTabSz="3027487" rtl="0" eaLnBrk="1" latinLnBrk="0" hangingPunct="1">
        <a:defRPr kumimoji="1" sz="5960" kern="1200">
          <a:solidFill>
            <a:schemeClr val="tx1"/>
          </a:solidFill>
          <a:latin typeface="+mn-lt"/>
          <a:ea typeface="+mn-ea"/>
          <a:cs typeface="+mn-cs"/>
        </a:defRPr>
      </a:lvl1pPr>
      <a:lvl2pPr marL="1513743" algn="l" defTabSz="3027487" rtl="0" eaLnBrk="1" latinLnBrk="0" hangingPunct="1">
        <a:defRPr kumimoji="1" sz="5960" kern="1200">
          <a:solidFill>
            <a:schemeClr val="tx1"/>
          </a:solidFill>
          <a:latin typeface="+mn-lt"/>
          <a:ea typeface="+mn-ea"/>
          <a:cs typeface="+mn-cs"/>
        </a:defRPr>
      </a:lvl2pPr>
      <a:lvl3pPr marL="3027487" algn="l" defTabSz="3027487" rtl="0" eaLnBrk="1" latinLnBrk="0" hangingPunct="1">
        <a:defRPr kumimoji="1" sz="5960" kern="1200">
          <a:solidFill>
            <a:schemeClr val="tx1"/>
          </a:solidFill>
          <a:latin typeface="+mn-lt"/>
          <a:ea typeface="+mn-ea"/>
          <a:cs typeface="+mn-cs"/>
        </a:defRPr>
      </a:lvl3pPr>
      <a:lvl4pPr marL="4541230" algn="l" defTabSz="3027487" rtl="0" eaLnBrk="1" latinLnBrk="0" hangingPunct="1">
        <a:defRPr kumimoji="1" sz="5960" kern="1200">
          <a:solidFill>
            <a:schemeClr val="tx1"/>
          </a:solidFill>
          <a:latin typeface="+mn-lt"/>
          <a:ea typeface="+mn-ea"/>
          <a:cs typeface="+mn-cs"/>
        </a:defRPr>
      </a:lvl4pPr>
      <a:lvl5pPr marL="6054974" algn="l" defTabSz="3027487" rtl="0" eaLnBrk="1" latinLnBrk="0" hangingPunct="1">
        <a:defRPr kumimoji="1" sz="5960" kern="1200">
          <a:solidFill>
            <a:schemeClr val="tx1"/>
          </a:solidFill>
          <a:latin typeface="+mn-lt"/>
          <a:ea typeface="+mn-ea"/>
          <a:cs typeface="+mn-cs"/>
        </a:defRPr>
      </a:lvl5pPr>
      <a:lvl6pPr marL="7568717" algn="l" defTabSz="3027487" rtl="0" eaLnBrk="1" latinLnBrk="0" hangingPunct="1">
        <a:defRPr kumimoji="1" sz="5960" kern="1200">
          <a:solidFill>
            <a:schemeClr val="tx1"/>
          </a:solidFill>
          <a:latin typeface="+mn-lt"/>
          <a:ea typeface="+mn-ea"/>
          <a:cs typeface="+mn-cs"/>
        </a:defRPr>
      </a:lvl6pPr>
      <a:lvl7pPr marL="9082461" algn="l" defTabSz="3027487" rtl="0" eaLnBrk="1" latinLnBrk="0" hangingPunct="1">
        <a:defRPr kumimoji="1" sz="5960" kern="1200">
          <a:solidFill>
            <a:schemeClr val="tx1"/>
          </a:solidFill>
          <a:latin typeface="+mn-lt"/>
          <a:ea typeface="+mn-ea"/>
          <a:cs typeface="+mn-cs"/>
        </a:defRPr>
      </a:lvl7pPr>
      <a:lvl8pPr marL="10596204" algn="l" defTabSz="3027487" rtl="0" eaLnBrk="1" latinLnBrk="0" hangingPunct="1">
        <a:defRPr kumimoji="1" sz="5960" kern="1200">
          <a:solidFill>
            <a:schemeClr val="tx1"/>
          </a:solidFill>
          <a:latin typeface="+mn-lt"/>
          <a:ea typeface="+mn-ea"/>
          <a:cs typeface="+mn-cs"/>
        </a:defRPr>
      </a:lvl8pPr>
      <a:lvl9pPr marL="12109948" algn="l" defTabSz="3027487" rtl="0" eaLnBrk="1" latinLnBrk="0" hangingPunct="1">
        <a:defRPr kumimoji="1"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4000" r="-44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19834" y="830426"/>
            <a:ext cx="22008866" cy="1811094"/>
          </a:xfrm>
        </p:spPr>
        <p:txBody>
          <a:bodyPr>
            <a:normAutofit fontScale="90000"/>
          </a:bodyPr>
          <a:lstStyle/>
          <a:p>
            <a:pPr>
              <a:spcAft>
                <a:spcPts val="0"/>
              </a:spcAft>
            </a:pPr>
            <a:r>
              <a:rPr lang="en-US" altLang="ja-JP" sz="9600" b="1" kern="100" dirty="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A</a:t>
            </a:r>
            <a:r>
              <a:rPr lang="ja-JP" altLang="ja-JP" sz="9600" b="1" kern="100" dirty="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市</a:t>
            </a:r>
            <a:r>
              <a:rPr lang="en-US" altLang="ja-JP" sz="9600" b="1" kern="100" dirty="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N</a:t>
            </a:r>
            <a:r>
              <a:rPr lang="ja-JP" altLang="ja-JP" sz="9600" b="1" kern="100" dirty="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地区の高齢者</a:t>
            </a:r>
            <a:r>
              <a:rPr lang="ja-JP" altLang="ja-JP" sz="9600" b="1" kern="100" dirty="0" smtClean="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の</a:t>
            </a:r>
            <a:r>
              <a:rPr lang="en-US" altLang="ja-JP" sz="9600" b="1" kern="100" dirty="0" smtClean="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
            </a:r>
            <a:br>
              <a:rPr lang="en-US" altLang="ja-JP" sz="9600" b="1" kern="100" dirty="0" smtClean="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br>
            <a:r>
              <a:rPr lang="ja-JP" altLang="ja-JP" sz="9600" b="1" kern="100" dirty="0" smtClean="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食事</a:t>
            </a:r>
            <a:r>
              <a:rPr lang="ja-JP" altLang="ja-JP" sz="9600" b="1" kern="100" dirty="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バランスと活動能力の</a:t>
            </a:r>
            <a:r>
              <a:rPr lang="ja-JP" altLang="ja-JP" sz="9600" b="1" kern="100" dirty="0" smtClean="0">
                <a:solidFill>
                  <a:schemeClr val="bg1"/>
                </a:solidFill>
                <a:latin typeface="HGS創英角ﾎﾟｯﾌﾟ体" panose="040B0A00000000000000" pitchFamily="50" charset="-128"/>
                <a:ea typeface="HGS創英角ﾎﾟｯﾌﾟ体" panose="040B0A00000000000000" pitchFamily="50" charset="-128"/>
                <a:cs typeface="Times New Roman" panose="02020603050405020304" pitchFamily="18" charset="0"/>
              </a:rPr>
              <a:t>関連性</a:t>
            </a:r>
            <a:endParaRPr kumimoji="1" lang="ja-JP" altLang="en-US"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3" name="サブタイトル 2"/>
          <p:cNvSpPr>
            <a:spLocks noGrp="1"/>
          </p:cNvSpPr>
          <p:nvPr>
            <p:ph type="subTitle" idx="1"/>
          </p:nvPr>
        </p:nvSpPr>
        <p:spPr>
          <a:xfrm>
            <a:off x="11319189" y="2906147"/>
            <a:ext cx="18700353" cy="1085849"/>
          </a:xfrm>
        </p:spPr>
        <p:txBody>
          <a:bodyPr>
            <a:normAutofit/>
          </a:bodyPr>
          <a:lstStyle/>
          <a:p>
            <a:r>
              <a:rPr kumimoji="1" lang="ja-JP" altLang="en-US" sz="5400" dirty="0" smtClean="0">
                <a:solidFill>
                  <a:schemeClr val="bg1"/>
                </a:solidFill>
                <a:latin typeface="AR P丸ゴシック体M" panose="020B0600010101010101" pitchFamily="50" charset="-128"/>
                <a:ea typeface="AR P丸ゴシック体M" panose="020B0600010101010101" pitchFamily="50" charset="-128"/>
              </a:rPr>
              <a:t>池田　菜月　　指導教員　羽原美奈子</a:t>
            </a:r>
            <a:endParaRPr kumimoji="1" lang="ja-JP" altLang="en-US" sz="5400" dirty="0">
              <a:solidFill>
                <a:schemeClr val="bg1"/>
              </a:solidFill>
              <a:latin typeface="AR P丸ゴシック体M" panose="020B0600010101010101" pitchFamily="50" charset="-128"/>
              <a:ea typeface="AR P丸ゴシック体M" panose="020B0600010101010101" pitchFamily="50" charset="-128"/>
            </a:endParaRPr>
          </a:p>
        </p:txBody>
      </p:sp>
      <p:sp>
        <p:nvSpPr>
          <p:cNvPr id="4" name="テキスト ボックス 3"/>
          <p:cNvSpPr txBox="1"/>
          <p:nvPr/>
        </p:nvSpPr>
        <p:spPr>
          <a:xfrm>
            <a:off x="6702521" y="13976739"/>
            <a:ext cx="12229646" cy="323935"/>
          </a:xfrm>
          <a:prstGeom prst="rect">
            <a:avLst/>
          </a:prstGeom>
          <a:noFill/>
        </p:spPr>
        <p:txBody>
          <a:bodyPr wrap="square" rtlCol="0">
            <a:spAutoFit/>
          </a:bodyPr>
          <a:lstStyle/>
          <a:p>
            <a:endParaRPr lang="ja-JP" altLang="en-US" sz="1505"/>
          </a:p>
        </p:txBody>
      </p:sp>
      <p:sp>
        <p:nvSpPr>
          <p:cNvPr id="5" name="テキスト ボックス 4"/>
          <p:cNvSpPr txBox="1"/>
          <p:nvPr/>
        </p:nvSpPr>
        <p:spPr>
          <a:xfrm>
            <a:off x="1073267" y="4599912"/>
            <a:ext cx="28702000" cy="7048083"/>
          </a:xfrm>
          <a:prstGeom prst="rect">
            <a:avLst/>
          </a:prstGeom>
          <a:noFill/>
        </p:spPr>
        <p:txBody>
          <a:bodyPr wrap="square" rtlCol="0">
            <a:spAutoFit/>
          </a:bodyPr>
          <a:lstStyle/>
          <a:p>
            <a:pPr indent="133350" algn="just">
              <a:spcAft>
                <a:spcPts val="0"/>
              </a:spcAft>
            </a:pPr>
            <a:r>
              <a:rPr lang="ja-JP" altLang="en-US" sz="4800" b="1" kern="100" dirty="0" smtClean="0">
                <a:solidFill>
                  <a:srgbClr val="FF0000"/>
                </a:solidFill>
                <a:latin typeface="メイリオ" panose="020B0604030504040204" pitchFamily="50" charset="-128"/>
                <a:ea typeface="メイリオ" panose="020B0604030504040204" pitchFamily="50" charset="-128"/>
                <a:cs typeface="ＭＳ 明朝" panose="02020609040205080304" pitchFamily="17" charset="-128"/>
              </a:rPr>
              <a:t>目的</a:t>
            </a:r>
            <a:endParaRPr lang="en-US" altLang="ja-JP" sz="4800" kern="100" dirty="0">
              <a:latin typeface="メイリオ" panose="020B0604030504040204" pitchFamily="50" charset="-128"/>
              <a:ea typeface="メイリオ" panose="020B0604030504040204" pitchFamily="50" charset="-128"/>
              <a:cs typeface="ＭＳ 明朝" panose="02020609040205080304" pitchFamily="17" charset="-128"/>
            </a:endParaRPr>
          </a:p>
          <a:p>
            <a:pPr indent="133350" algn="just">
              <a:spcAft>
                <a:spcPts val="0"/>
              </a:spcAft>
            </a:pP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高齢者</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の食事バランスと活動能力との関係を</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見出し</a:t>
            </a:r>
            <a:r>
              <a:rPr lang="ja-JP" altLang="en-US" sz="44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より</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健康的</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な生活</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支援を</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検討</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することを目的とする</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a:t>
            </a:r>
            <a:endParaRPr lang="en-US"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endParaRPr>
          </a:p>
          <a:p>
            <a:pPr indent="133350" algn="just">
              <a:spcAft>
                <a:spcPts val="0"/>
              </a:spcAft>
            </a:pPr>
            <a:r>
              <a:rPr lang="ja-JP" altLang="en-US" sz="4800" b="1" kern="100" dirty="0" smtClean="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方法</a:t>
            </a:r>
            <a:endParaRPr lang="en-US" altLang="ja-JP" sz="48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spcAft>
                <a:spcPts val="0"/>
              </a:spcAft>
            </a:pP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en-US" sz="4400" kern="100" dirty="0" err="1" smtClean="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対象－Ａ市Ｎ地区老人会に通う高齢者</a:t>
            </a:r>
            <a:r>
              <a:rPr lang="en-US" altLang="ja-JP" sz="44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114</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名　</a:t>
            </a:r>
            <a:r>
              <a:rPr lang="en-US"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4400" kern="100" dirty="0" err="1"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期間－</a:t>
            </a:r>
            <a:r>
              <a:rPr lang="en-US"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2017</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6</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月　</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4400" kern="100" dirty="0" err="1"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研究デザイン－</a:t>
            </a:r>
            <a:r>
              <a:rPr lang="ja-JP" altLang="en-US" sz="4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関係探索研究</a:t>
            </a:r>
            <a:r>
              <a:rPr lang="ja-JP" altLang="en-US" sz="4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4400" kern="100" dirty="0" err="1"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方法－自記式質問紙法、質問紙で答えられない高齢者には面接法にて聞き取りを行う。</a:t>
            </a:r>
            <a:r>
              <a:rPr lang="ja-JP" altLang="en-US" sz="4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en-US" sz="4400" kern="100" dirty="0" err="1"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調査内容－基本属性、主観的健康観、疾病の有無、栄養意識、食事バランス、活動能力に関する項目、自由回答等。　</a:t>
            </a:r>
            <a:r>
              <a:rPr lang="en-US"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6</a:t>
            </a:r>
            <a:r>
              <a:rPr lang="ja-JP" altLang="en-US" sz="4400" kern="100" dirty="0" err="1"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倫理的配慮－</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研究目的を文書と口答にて</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説明。研究参加</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は自由意思であり、調査に協力できない場合でも不利益は一切ないこと、</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無記名アンケート</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調査であり、個人が特定されることは</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ないと説明</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した</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。アンケート</a:t>
            </a:r>
            <a:r>
              <a:rPr lang="ja-JP" altLang="ja-JP" sz="4400" kern="100" dirty="0">
                <a:latin typeface="メイリオ" panose="020B0604030504040204" pitchFamily="50" charset="-128"/>
                <a:ea typeface="メイリオ" panose="020B0604030504040204" pitchFamily="50" charset="-128"/>
                <a:cs typeface="ＭＳ 明朝" panose="02020609040205080304" pitchFamily="17" charset="-128"/>
              </a:rPr>
              <a:t>の回収をもって研究参加に同意したと</a:t>
            </a:r>
            <a:r>
              <a:rPr lang="ja-JP" altLang="ja-JP" sz="4400" kern="100" dirty="0" smtClean="0">
                <a:latin typeface="メイリオ" panose="020B0604030504040204" pitchFamily="50" charset="-128"/>
                <a:ea typeface="メイリオ" panose="020B0604030504040204" pitchFamily="50" charset="-128"/>
                <a:cs typeface="ＭＳ 明朝" panose="02020609040205080304" pitchFamily="17" charset="-128"/>
              </a:rPr>
              <a:t>見なした</a:t>
            </a:r>
            <a:r>
              <a:rPr lang="ja-JP" altLang="en-US" sz="4400" kern="100" dirty="0">
                <a:latin typeface="メイリオ" panose="020B0604030504040204" pitchFamily="50" charset="-128"/>
                <a:ea typeface="メイリオ" panose="020B0604030504040204" pitchFamily="50" charset="-128"/>
                <a:cs typeface="ＭＳ 明朝" panose="02020609040205080304" pitchFamily="17" charset="-128"/>
              </a:rPr>
              <a:t>。</a:t>
            </a:r>
            <a:r>
              <a:rPr lang="en-US" altLang="ja-JP" sz="44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44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44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44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a:t>
            </a:r>
            <a:r>
              <a:rPr lang="ja-JP" altLang="en-US" sz="44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日</a:t>
            </a:r>
            <a:r>
              <a:rPr lang="ja-JP" altLang="en-US" sz="4400" kern="100" dirty="0" smtClean="0">
                <a:latin typeface="メイリオ" panose="020B0604030504040204" pitchFamily="50" charset="-128"/>
                <a:ea typeface="メイリオ" panose="020B0604030504040204" pitchFamily="50" charset="-128"/>
                <a:cs typeface="ＭＳ 明朝" panose="02020609040205080304" pitchFamily="17" charset="-128"/>
              </a:rPr>
              <a:t>学</a:t>
            </a:r>
            <a:r>
              <a:rPr lang="ja-JP" altLang="en-US" sz="4400" kern="100" dirty="0">
                <a:latin typeface="メイリオ" panose="020B0604030504040204" pitchFamily="50" charset="-128"/>
                <a:ea typeface="メイリオ" panose="020B0604030504040204" pitchFamily="50" charset="-128"/>
                <a:cs typeface="ＭＳ 明朝" panose="02020609040205080304" pitchFamily="17" charset="-128"/>
              </a:rPr>
              <a:t>科内倫理審査で承認されている</a:t>
            </a:r>
            <a:r>
              <a:rPr lang="ja-JP" altLang="en-US" sz="4400" kern="100" dirty="0" smtClean="0">
                <a:latin typeface="メイリオ" panose="020B0604030504040204" pitchFamily="50" charset="-128"/>
                <a:ea typeface="メイリオ" panose="020B0604030504040204" pitchFamily="50" charset="-128"/>
                <a:cs typeface="ＭＳ 明朝" panose="02020609040205080304" pitchFamily="17" charset="-128"/>
              </a:rPr>
              <a:t>。</a:t>
            </a:r>
            <a:endParaRPr lang="en-US" altLang="ja-JP" sz="4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spcAft>
                <a:spcPts val="0"/>
              </a:spcAft>
            </a:pPr>
            <a:r>
              <a:rPr lang="ja-JP" altLang="en-US" sz="4800" b="1"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結果</a:t>
            </a:r>
            <a:endParaRPr lang="ja-JP" altLang="ja-JP" sz="5400"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4" name="テキスト ボックス 13"/>
          <p:cNvSpPr txBox="1"/>
          <p:nvPr/>
        </p:nvSpPr>
        <p:spPr>
          <a:xfrm>
            <a:off x="1073265" y="35034535"/>
            <a:ext cx="28702000" cy="7725192"/>
          </a:xfrm>
          <a:prstGeom prst="rect">
            <a:avLst/>
          </a:prstGeom>
          <a:noFill/>
        </p:spPr>
        <p:txBody>
          <a:bodyPr wrap="square" rtlCol="0">
            <a:spAutoFit/>
          </a:bodyPr>
          <a:lstStyle/>
          <a:p>
            <a:pPr algn="just" latinLnBrk="1">
              <a:spcAft>
                <a:spcPts val="0"/>
              </a:spcAft>
            </a:pPr>
            <a:endParaRPr lang="en-US" altLang="ja-JP" sz="4800" kern="100" dirty="0" smtClean="0">
              <a:latin typeface="Times New Roman" panose="02020603050405020304" pitchFamily="18" charset="0"/>
              <a:ea typeface="ＭＳ 明朝" panose="02020609040205080304" pitchFamily="17" charset="-128"/>
              <a:cs typeface="Times New Roman" panose="02020603050405020304" pitchFamily="18" charset="0"/>
            </a:endParaRPr>
          </a:p>
          <a:p>
            <a:pPr algn="just" latinLnBrk="1">
              <a:spcAft>
                <a:spcPts val="0"/>
              </a:spcAft>
            </a:pPr>
            <a:r>
              <a:rPr lang="ja-JP" altLang="en-US" sz="4800" b="1"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考察</a:t>
            </a:r>
            <a:endParaRPr lang="en-US" altLang="ja-JP" sz="48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latinLnBrk="1">
              <a:spcAft>
                <a:spcPts val="0"/>
              </a:spcAft>
            </a:pP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A</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市</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N</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地区の高齢者は</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病気</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を持つ</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人</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は</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7</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割</a:t>
            </a:r>
            <a:r>
              <a:rPr lang="ja-JP" altLang="en-US" sz="4400" kern="100" dirty="0">
                <a:latin typeface="メイリオ" panose="020B0604030504040204" pitchFamily="50" charset="-128"/>
                <a:ea typeface="メイリオ" panose="020B0604030504040204" pitchFamily="50" charset="-128"/>
                <a:cs typeface="Times New Roman" panose="02020603050405020304" pitchFamily="18" charset="0"/>
              </a:rPr>
              <a:t>い</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た</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が</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自分は</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健康</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だ</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と</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健康観を持つ</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人</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は</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割で</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あ</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った</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健康状態と活動</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能力</a:t>
            </a:r>
            <a:r>
              <a:rPr lang="ja-JP" altLang="en-US" sz="4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健康状態と</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食事</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バランスの</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関係性</a:t>
            </a:r>
            <a:r>
              <a:rPr lang="ja-JP" altLang="en-US" sz="4400" kern="100" dirty="0" smtClean="0">
                <a:latin typeface="メイリオ" panose="020B0604030504040204" pitchFamily="50" charset="-128"/>
                <a:ea typeface="メイリオ" panose="020B0604030504040204" pitchFamily="50" charset="-128"/>
                <a:cs typeface="Times New Roman" panose="02020603050405020304" pitchFamily="18" charset="0"/>
              </a:rPr>
              <a:t>があるとは言えなかった</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しかし、健康・栄養を意識して食事を作るまたは食べる人は</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7</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割強みられた。一方、栄養診断得点は良好群が</a:t>
            </a:r>
            <a:r>
              <a:rPr lang="en-US" altLang="ja-JP" sz="44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割未満という結果となった。これらのことから、健康・栄養を意識して食事を作るまたは食べているが、十分な食事バランスの摂取を行えていないことがわかった</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。食事</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バランスと活動能力の関連では、食事バランスである栄養診断得点が高いほど老研式活動能力指標の知的能動性も高くなっていた。このことから不足していた牛乳・油料理・</a:t>
            </a:r>
            <a:r>
              <a:rPr lang="ja-JP" altLang="ja-JP" sz="4400" kern="100" dirty="0" err="1">
                <a:latin typeface="メイリオ" panose="020B0604030504040204" pitchFamily="50" charset="-128"/>
                <a:ea typeface="メイリオ" panose="020B0604030504040204" pitchFamily="50" charset="-128"/>
                <a:cs typeface="Times New Roman" panose="02020603050405020304" pitchFamily="18" charset="0"/>
              </a:rPr>
              <a:t>いも</a:t>
            </a:r>
            <a:r>
              <a:rPr lang="ja-JP" altLang="ja-JP" sz="4400" kern="100" dirty="0">
                <a:latin typeface="メイリオ" panose="020B0604030504040204" pitchFamily="50" charset="-128"/>
                <a:ea typeface="メイリオ" panose="020B0604030504040204" pitchFamily="50" charset="-128"/>
                <a:cs typeface="Times New Roman" panose="02020603050405020304" pitchFamily="18" charset="0"/>
              </a:rPr>
              <a:t>類を含めた食事バランスを考え、食事を摂取することで知的能動性以外の手段的自立と社会的役割の活動能力指標も向上するのではないかと考えた</a:t>
            </a:r>
            <a:r>
              <a:rPr lang="ja-JP" altLang="ja-JP" sz="4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4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latinLnBrk="1">
              <a:spcAft>
                <a:spcPts val="0"/>
              </a:spcAft>
            </a:pPr>
            <a:r>
              <a:rPr lang="ja-JP" altLang="en-US" sz="4800" b="1" kern="100" dirty="0" smtClean="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今後の展望</a:t>
            </a:r>
            <a:endParaRPr lang="en-US" altLang="ja-JP" sz="4800" b="1" kern="100" dirty="0" smtClean="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latinLnBrk="1">
              <a:spcAft>
                <a:spcPts val="0"/>
              </a:spcAft>
            </a:pPr>
            <a:r>
              <a:rPr lang="ja-JP" altLang="en-US" sz="4400" kern="100"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今後、高齢者</a:t>
            </a:r>
            <a:r>
              <a:rPr lang="ja-JP" altLang="en-US" sz="4400"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が</a:t>
            </a:r>
            <a:r>
              <a:rPr lang="ja-JP" altLang="en-US" sz="4400" kern="100"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よりバランスのとれた食事を摂取することで、活動能力が向上することを期待する。</a:t>
            </a:r>
            <a:endParaRPr lang="en-US" altLang="ja-JP" sz="4400"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5" name="図 14"/>
          <p:cNvPicPr>
            <a:picLocks noChangeAspect="1"/>
          </p:cNvPicPr>
          <p:nvPr/>
        </p:nvPicPr>
        <p:blipFill rotWithShape="1">
          <a:blip r:embed="rId3"/>
          <a:srcRect t="7565" r="12282" b="5810"/>
          <a:stretch/>
        </p:blipFill>
        <p:spPr>
          <a:xfrm>
            <a:off x="14628690" y="13022121"/>
            <a:ext cx="15390852" cy="14114953"/>
          </a:xfrm>
          <a:prstGeom prst="rect">
            <a:avLst/>
          </a:prstGeom>
        </p:spPr>
      </p:pic>
      <p:pic>
        <p:nvPicPr>
          <p:cNvPr id="16" name="図 15"/>
          <p:cNvPicPr>
            <a:picLocks noChangeAspect="1"/>
          </p:cNvPicPr>
          <p:nvPr/>
        </p:nvPicPr>
        <p:blipFill>
          <a:blip r:embed="rId4"/>
          <a:stretch>
            <a:fillRect/>
          </a:stretch>
        </p:blipFill>
        <p:spPr>
          <a:xfrm>
            <a:off x="1073266" y="11647994"/>
            <a:ext cx="13176134" cy="6271149"/>
          </a:xfrm>
          <a:prstGeom prst="rect">
            <a:avLst/>
          </a:prstGeom>
        </p:spPr>
      </p:pic>
      <p:sp>
        <p:nvSpPr>
          <p:cNvPr id="18" name="テキスト ボックス 17"/>
          <p:cNvSpPr txBox="1"/>
          <p:nvPr/>
        </p:nvSpPr>
        <p:spPr>
          <a:xfrm>
            <a:off x="15278954" y="11658168"/>
            <a:ext cx="14419255" cy="1446550"/>
          </a:xfrm>
          <a:prstGeom prst="rect">
            <a:avLst/>
          </a:prstGeom>
          <a:noFill/>
        </p:spPr>
        <p:txBody>
          <a:bodyPr wrap="square" rtlCol="0">
            <a:spAutoFit/>
          </a:bodyPr>
          <a:lstStyle/>
          <a:p>
            <a:pPr lvl="0" algn="just" latinLnBrk="1"/>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食事バランスでは、牛乳・油料理・</a:t>
            </a:r>
            <a:r>
              <a:rPr lang="ja-JP" altLang="ja-JP" sz="4400" kern="100" dirty="0" err="1">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いも</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類の摂取が他の食品より低い結果となっている。</a:t>
            </a:r>
          </a:p>
        </p:txBody>
      </p:sp>
      <p:pic>
        <p:nvPicPr>
          <p:cNvPr id="19" name="図 18"/>
          <p:cNvPicPr>
            <a:picLocks noChangeAspect="1"/>
          </p:cNvPicPr>
          <p:nvPr/>
        </p:nvPicPr>
        <p:blipFill>
          <a:blip r:embed="rId5"/>
          <a:stretch>
            <a:fillRect/>
          </a:stretch>
        </p:blipFill>
        <p:spPr>
          <a:xfrm>
            <a:off x="1073266" y="18013118"/>
            <a:ext cx="13176134" cy="4723975"/>
          </a:xfrm>
          <a:prstGeom prst="rect">
            <a:avLst/>
          </a:prstGeom>
        </p:spPr>
      </p:pic>
      <p:pic>
        <p:nvPicPr>
          <p:cNvPr id="6" name="図 5"/>
          <p:cNvPicPr>
            <a:picLocks noChangeAspect="1"/>
          </p:cNvPicPr>
          <p:nvPr/>
        </p:nvPicPr>
        <p:blipFill>
          <a:blip r:embed="rId6"/>
          <a:stretch>
            <a:fillRect/>
          </a:stretch>
        </p:blipFill>
        <p:spPr>
          <a:xfrm>
            <a:off x="1057521" y="22678184"/>
            <a:ext cx="13176134" cy="5225330"/>
          </a:xfrm>
          <a:prstGeom prst="rect">
            <a:avLst/>
          </a:prstGeom>
        </p:spPr>
      </p:pic>
      <p:pic>
        <p:nvPicPr>
          <p:cNvPr id="7" name="図 6"/>
          <p:cNvPicPr>
            <a:picLocks noChangeAspect="1"/>
          </p:cNvPicPr>
          <p:nvPr/>
        </p:nvPicPr>
        <p:blipFill>
          <a:blip r:embed="rId7"/>
          <a:stretch>
            <a:fillRect/>
          </a:stretch>
        </p:blipFill>
        <p:spPr>
          <a:xfrm>
            <a:off x="1081138" y="27818400"/>
            <a:ext cx="13160390" cy="5621118"/>
          </a:xfrm>
          <a:prstGeom prst="rect">
            <a:avLst/>
          </a:prstGeom>
        </p:spPr>
      </p:pic>
      <p:sp>
        <p:nvSpPr>
          <p:cNvPr id="8" name="テキスト ボックス 7"/>
          <p:cNvSpPr txBox="1"/>
          <p:nvPr/>
        </p:nvSpPr>
        <p:spPr>
          <a:xfrm>
            <a:off x="1073265" y="34153367"/>
            <a:ext cx="13128901" cy="1446550"/>
          </a:xfrm>
          <a:prstGeom prst="rect">
            <a:avLst/>
          </a:prstGeom>
          <a:noFill/>
        </p:spPr>
        <p:txBody>
          <a:bodyPr wrap="square" rtlCol="0">
            <a:spAutoFit/>
          </a:bodyPr>
          <a:lstStyle/>
          <a:p>
            <a:pPr lvl="0" algn="just" latinLnBrk="1"/>
            <a:r>
              <a:rPr lang="ja-JP" altLang="ja-JP" sz="4400" kern="100" dirty="0" smtClean="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本や雑誌を読む」と「友人の家を訪ねる</a:t>
            </a:r>
            <a:r>
              <a:rPr lang="ja-JP" altLang="ja-JP" sz="4400" kern="100" dirty="0" smtClean="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」に</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「はい」と答えた割合は他の項目より低かった。</a:t>
            </a:r>
            <a:endPar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0" name="テキスト ボックス 9"/>
          <p:cNvSpPr txBox="1"/>
          <p:nvPr/>
        </p:nvSpPr>
        <p:spPr>
          <a:xfrm>
            <a:off x="15201899" y="27142669"/>
            <a:ext cx="14611464" cy="8894743"/>
          </a:xfrm>
          <a:prstGeom prst="rect">
            <a:avLst/>
          </a:prstGeom>
          <a:noFill/>
        </p:spPr>
        <p:txBody>
          <a:bodyPr wrap="square" rtlCol="0">
            <a:spAutoFit/>
          </a:bodyPr>
          <a:lstStyle/>
          <a:p>
            <a:pPr lvl="0" algn="just" latinLnBrk="1"/>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対象者の栄養診断得点の平均は</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7.06</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点で、男性</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7.45</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点、女性</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6.77</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点で、性別において有意な差は認めなかった。また、独居</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6.09</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点、同居</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7.31</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点による栄養得点も有意な差を認めなかった。</a:t>
            </a:r>
            <a:r>
              <a:rPr lang="ja-JP" altLang="en-US"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栄養診断得点の</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8</a:t>
            </a:r>
            <a:r>
              <a:rPr lang="ja-JP" altLang="en-US"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点以上を良好群、</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8</a:t>
            </a:r>
            <a:r>
              <a:rPr lang="ja-JP" altLang="en-US"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点未満を不良群とし、</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2</a:t>
            </a:r>
            <a:r>
              <a:rPr lang="ja-JP" altLang="en-US"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群に分類した</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A</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氏</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N</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地区の</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8</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点以上の「良好群」</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26</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名（</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49%</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8</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点未満の「不良群」</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27</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名（</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51%</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）であった。</a:t>
            </a:r>
            <a:endPar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a:p>
            <a:pPr lvl="0" algn="just" latinLnBrk="1"/>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「栄養診断得点」と老研式の下位尺度である「活動・知的能動性」は関係性が認められた（</a:t>
            </a:r>
            <a:r>
              <a:rPr lang="en-US" altLang="ja-JP" sz="4400" kern="100" dirty="0">
                <a:solidFill>
                  <a:prstClr val="black"/>
                </a:solidFill>
                <a:latin typeface="ＭＳ 明朝" panose="02020609040205080304" pitchFamily="17" charset="-128"/>
                <a:ea typeface="ＭＳ 明朝" panose="02020609040205080304" pitchFamily="17" charset="-128"/>
                <a:cs typeface="Kartika"/>
              </a:rPr>
              <a:t>x</a:t>
            </a:r>
            <a:r>
              <a:rPr lang="ja-JP" altLang="ja-JP" sz="4400" kern="100" baseline="30000" dirty="0">
                <a:solidFill>
                  <a:prstClr val="black"/>
                </a:solidFill>
                <a:latin typeface="ＭＳ 明朝" panose="02020609040205080304" pitchFamily="17" charset="-128"/>
                <a:ea typeface="ＭＳ 明朝" panose="02020609040205080304" pitchFamily="17" charset="-128"/>
                <a:cs typeface="Kartika"/>
              </a:rPr>
              <a:t>２</a:t>
            </a:r>
            <a:r>
              <a:rPr lang="ja-JP" altLang="ja-JP" sz="4400" kern="100" dirty="0">
                <a:solidFill>
                  <a:prstClr val="black"/>
                </a:solidFill>
                <a:latin typeface="ＭＳ 明朝" panose="02020609040205080304" pitchFamily="17" charset="-128"/>
                <a:ea typeface="ＭＳ 明朝" panose="02020609040205080304" pitchFamily="17" charset="-128"/>
                <a:cs typeface="ＭＳ 明朝" panose="02020609040205080304" pitchFamily="17" charset="-128"/>
              </a:rPr>
              <a:t>検定、</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ｐ＝</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0.011</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）。また、両者には中等度の相関関係も認められた（</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Spearman</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の相関関係検定</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r</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0.345</a:t>
            </a:r>
            <a:r>
              <a:rPr lang="ja-JP"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rPr>
              <a:t>）。しかし、栄養診断得点と他の老研式活動能力の下位尺度の間では、有意な差が認められなかった。</a:t>
            </a:r>
            <a:endParaRPr lang="en-US" altLang="ja-JP" sz="4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2" name="テキスト ボックス 11"/>
          <p:cNvSpPr txBox="1"/>
          <p:nvPr/>
        </p:nvSpPr>
        <p:spPr>
          <a:xfrm>
            <a:off x="14628689" y="11538033"/>
            <a:ext cx="573210" cy="769441"/>
          </a:xfrm>
          <a:prstGeom prst="rect">
            <a:avLst/>
          </a:prstGeom>
          <a:noFill/>
        </p:spPr>
        <p:txBody>
          <a:bodyPr wrap="square" rtlCol="0">
            <a:spAutoFit/>
          </a:bodyPr>
          <a:lstStyle/>
          <a:p>
            <a:r>
              <a:rPr kumimoji="1" lang="ja-JP" altLang="en-US" sz="4400" dirty="0" smtClean="0">
                <a:latin typeface="メイリオ" panose="020B0604030504040204" pitchFamily="50" charset="-128"/>
                <a:ea typeface="メイリオ" panose="020B0604030504040204" pitchFamily="50" charset="-128"/>
              </a:rPr>
              <a:t>←</a:t>
            </a:r>
            <a:endParaRPr kumimoji="1" lang="ja-JP" altLang="en-US" sz="4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5424265" y="26463603"/>
            <a:ext cx="1063380" cy="769441"/>
          </a:xfrm>
          <a:prstGeom prst="rect">
            <a:avLst/>
          </a:prstGeom>
          <a:noFill/>
        </p:spPr>
        <p:txBody>
          <a:bodyPr wrap="square" rtlCol="0">
            <a:spAutoFit/>
          </a:bodyPr>
          <a:lstStyle/>
          <a:p>
            <a:r>
              <a:rPr kumimoji="1" lang="ja-JP" altLang="en-US" sz="4400" dirty="0" smtClean="0">
                <a:latin typeface="メイリオ" panose="020B0604030504040204" pitchFamily="50" charset="-128"/>
                <a:ea typeface="メイリオ" panose="020B0604030504040204" pitchFamily="50" charset="-128"/>
              </a:rPr>
              <a:t>↑</a:t>
            </a:r>
            <a:endParaRPr kumimoji="1" lang="ja-JP" altLang="en-US" sz="44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1447800" y="33513406"/>
            <a:ext cx="641466" cy="769441"/>
          </a:xfrm>
          <a:prstGeom prst="rect">
            <a:avLst/>
          </a:prstGeom>
          <a:noFill/>
        </p:spPr>
        <p:txBody>
          <a:bodyPr wrap="square" rtlCol="0">
            <a:spAutoFit/>
          </a:bodyPr>
          <a:lstStyle/>
          <a:p>
            <a:r>
              <a:rPr kumimoji="1" lang="ja-JP" altLang="en-US" sz="4400" dirty="0" smtClean="0"/>
              <a:t>↑</a:t>
            </a:r>
            <a:endParaRPr kumimoji="1" lang="ja-JP" altLang="en-US" sz="4400" dirty="0"/>
          </a:p>
        </p:txBody>
      </p:sp>
    </p:spTree>
    <p:extLst>
      <p:ext uri="{BB962C8B-B14F-4D97-AF65-F5344CB8AC3E}">
        <p14:creationId xmlns:p14="http://schemas.microsoft.com/office/powerpoint/2010/main" val="197535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TotalTime>
  <Words>297</Words>
  <Application>Microsoft Office PowerPoint</Application>
  <PresentationFormat>ユーザー設定</PresentationFormat>
  <Paragraphs>19</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AR P丸ゴシック体M</vt:lpstr>
      <vt:lpstr>HGS創英角ﾎﾟｯﾌﾟ体</vt:lpstr>
      <vt:lpstr>Kartika</vt:lpstr>
      <vt:lpstr>ＭＳ Ｐゴシック</vt:lpstr>
      <vt:lpstr>ＭＳ 明朝</vt:lpstr>
      <vt:lpstr>メイリオ</vt:lpstr>
      <vt:lpstr>Arial</vt:lpstr>
      <vt:lpstr>Calibri</vt:lpstr>
      <vt:lpstr>Calibri Light</vt:lpstr>
      <vt:lpstr>Times New Roman</vt:lpstr>
      <vt:lpstr>Office テーマ</vt:lpstr>
      <vt:lpstr>A市N地区の高齢者の 食事バランスと活動能力の関連性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池田智江</dc:creator>
  <cp:lastModifiedBy>池田智江</cp:lastModifiedBy>
  <cp:revision>27</cp:revision>
  <cp:lastPrinted>2017-11-20T00:33:10Z</cp:lastPrinted>
  <dcterms:created xsi:type="dcterms:W3CDTF">2017-11-17T05:15:23Z</dcterms:created>
  <dcterms:modified xsi:type="dcterms:W3CDTF">2017-11-20T09:37:32Z</dcterms:modified>
</cp:coreProperties>
</file>