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30275213" cy="4280376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池田智江" initials="池田智江" lastIdx="3" clrIdx="0">
    <p:extLst>
      <p:ext uri="{19B8F6BF-5375-455C-9EA6-DF929625EA0E}">
        <p15:presenceInfo xmlns:p15="http://schemas.microsoft.com/office/powerpoint/2012/main" userId="2c0db76d543678e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0" d="100"/>
          <a:sy n="20" d="100"/>
        </p:scale>
        <p:origin x="1949" y="-14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6DEE324-C709-4489-8611-5EF7AE76EAA0}" type="datetimeFigureOut">
              <a:rPr kumimoji="1" lang="ja-JP" altLang="en-US" smtClean="0"/>
              <a:t>2017/11/20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BEAE3C-5AC6-47DC-A2E5-AAEB4FAA68D2}" type="slidenum">
              <a:rPr kumimoji="1" lang="ja-JP" altLang="en-US" smtClean="0"/>
              <a:t>‹#›</a:t>
            </a:fld>
            <a:endParaRPr kumimoji="1" lang="ja-JP" altLang="en-US"/>
          </a:p>
        </p:txBody>
      </p:sp>
    </p:spTree>
    <p:extLst>
      <p:ext uri="{BB962C8B-B14F-4D97-AF65-F5344CB8AC3E}">
        <p14:creationId xmlns:p14="http://schemas.microsoft.com/office/powerpoint/2010/main" val="433408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6DEE324-C709-4489-8611-5EF7AE76EAA0}" type="datetimeFigureOut">
              <a:rPr kumimoji="1" lang="ja-JP" altLang="en-US" smtClean="0"/>
              <a:t>2017/11/20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BEAE3C-5AC6-47DC-A2E5-AAEB4FAA68D2}" type="slidenum">
              <a:rPr kumimoji="1" lang="ja-JP" altLang="en-US" smtClean="0"/>
              <a:t>‹#›</a:t>
            </a:fld>
            <a:endParaRPr kumimoji="1" lang="ja-JP" altLang="en-US"/>
          </a:p>
        </p:txBody>
      </p:sp>
    </p:spTree>
    <p:extLst>
      <p:ext uri="{BB962C8B-B14F-4D97-AF65-F5344CB8AC3E}">
        <p14:creationId xmlns:p14="http://schemas.microsoft.com/office/powerpoint/2010/main" val="2759309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6DEE324-C709-4489-8611-5EF7AE76EAA0}" type="datetimeFigureOut">
              <a:rPr kumimoji="1" lang="ja-JP" altLang="en-US" smtClean="0"/>
              <a:t>2017/11/20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BEAE3C-5AC6-47DC-A2E5-AAEB4FAA68D2}" type="slidenum">
              <a:rPr kumimoji="1" lang="ja-JP" altLang="en-US" smtClean="0"/>
              <a:t>‹#›</a:t>
            </a:fld>
            <a:endParaRPr kumimoji="1" lang="ja-JP" altLang="en-US"/>
          </a:p>
        </p:txBody>
      </p:sp>
    </p:spTree>
    <p:extLst>
      <p:ext uri="{BB962C8B-B14F-4D97-AF65-F5344CB8AC3E}">
        <p14:creationId xmlns:p14="http://schemas.microsoft.com/office/powerpoint/2010/main" val="3155060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6DEE324-C709-4489-8611-5EF7AE76EAA0}" type="datetimeFigureOut">
              <a:rPr kumimoji="1" lang="ja-JP" altLang="en-US" smtClean="0"/>
              <a:t>2017/11/20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BEAE3C-5AC6-47DC-A2E5-AAEB4FAA68D2}" type="slidenum">
              <a:rPr kumimoji="1" lang="ja-JP" altLang="en-US" smtClean="0"/>
              <a:t>‹#›</a:t>
            </a:fld>
            <a:endParaRPr kumimoji="1" lang="ja-JP" altLang="en-US"/>
          </a:p>
        </p:txBody>
      </p:sp>
    </p:spTree>
    <p:extLst>
      <p:ext uri="{BB962C8B-B14F-4D97-AF65-F5344CB8AC3E}">
        <p14:creationId xmlns:p14="http://schemas.microsoft.com/office/powerpoint/2010/main" val="524572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6DEE324-C709-4489-8611-5EF7AE76EAA0}" type="datetimeFigureOut">
              <a:rPr kumimoji="1" lang="ja-JP" altLang="en-US" smtClean="0"/>
              <a:t>2017/11/20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7BEAE3C-5AC6-47DC-A2E5-AAEB4FAA68D2}" type="slidenum">
              <a:rPr kumimoji="1" lang="ja-JP" altLang="en-US" smtClean="0"/>
              <a:t>‹#›</a:t>
            </a:fld>
            <a:endParaRPr kumimoji="1" lang="ja-JP" altLang="en-US"/>
          </a:p>
        </p:txBody>
      </p:sp>
    </p:spTree>
    <p:extLst>
      <p:ext uri="{BB962C8B-B14F-4D97-AF65-F5344CB8AC3E}">
        <p14:creationId xmlns:p14="http://schemas.microsoft.com/office/powerpoint/2010/main" val="607150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6DEE324-C709-4489-8611-5EF7AE76EAA0}" type="datetimeFigureOut">
              <a:rPr kumimoji="1" lang="ja-JP" altLang="en-US" smtClean="0"/>
              <a:t>2017/11/20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BEAE3C-5AC6-47DC-A2E5-AAEB4FAA68D2}" type="slidenum">
              <a:rPr kumimoji="1" lang="ja-JP" altLang="en-US" smtClean="0"/>
              <a:t>‹#›</a:t>
            </a:fld>
            <a:endParaRPr kumimoji="1" lang="ja-JP" altLang="en-US"/>
          </a:p>
        </p:txBody>
      </p:sp>
    </p:spTree>
    <p:extLst>
      <p:ext uri="{BB962C8B-B14F-4D97-AF65-F5344CB8AC3E}">
        <p14:creationId xmlns:p14="http://schemas.microsoft.com/office/powerpoint/2010/main" val="1804049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smtClean="0"/>
              <a:t>マスター テキストの書式設定</a:t>
            </a:r>
          </a:p>
        </p:txBody>
      </p:sp>
      <p:sp>
        <p:nvSpPr>
          <p:cNvPr id="4" name="Content Placeholder 3"/>
          <p:cNvSpPr>
            <a:spLocks noGrp="1"/>
          </p:cNvSpPr>
          <p:nvPr>
            <p:ph sz="half" idx="2"/>
          </p:nvPr>
        </p:nvSpPr>
        <p:spPr>
          <a:xfrm>
            <a:off x="2085368" y="15635264"/>
            <a:ext cx="12807832" cy="2299711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smtClean="0"/>
              <a:t>マスター テキストの書式設定</a:t>
            </a:r>
          </a:p>
        </p:txBody>
      </p:sp>
      <p:sp>
        <p:nvSpPr>
          <p:cNvPr id="6" name="Content Placeholder 5"/>
          <p:cNvSpPr>
            <a:spLocks noGrp="1"/>
          </p:cNvSpPr>
          <p:nvPr>
            <p:ph sz="quarter" idx="4"/>
          </p:nvPr>
        </p:nvSpPr>
        <p:spPr>
          <a:xfrm>
            <a:off x="15326828" y="15635264"/>
            <a:ext cx="12870909" cy="2299711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6DEE324-C709-4489-8611-5EF7AE76EAA0}" type="datetimeFigureOut">
              <a:rPr kumimoji="1" lang="ja-JP" altLang="en-US" smtClean="0"/>
              <a:t>2017/11/20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7BEAE3C-5AC6-47DC-A2E5-AAEB4FAA68D2}" type="slidenum">
              <a:rPr kumimoji="1" lang="ja-JP" altLang="en-US" smtClean="0"/>
              <a:t>‹#›</a:t>
            </a:fld>
            <a:endParaRPr kumimoji="1" lang="ja-JP" altLang="en-US"/>
          </a:p>
        </p:txBody>
      </p:sp>
    </p:spTree>
    <p:extLst>
      <p:ext uri="{BB962C8B-B14F-4D97-AF65-F5344CB8AC3E}">
        <p14:creationId xmlns:p14="http://schemas.microsoft.com/office/powerpoint/2010/main" val="2504367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6DEE324-C709-4489-8611-5EF7AE76EAA0}" type="datetimeFigureOut">
              <a:rPr kumimoji="1" lang="ja-JP" altLang="en-US" smtClean="0"/>
              <a:t>2017/11/20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7BEAE3C-5AC6-47DC-A2E5-AAEB4FAA68D2}" type="slidenum">
              <a:rPr kumimoji="1" lang="ja-JP" altLang="en-US" smtClean="0"/>
              <a:t>‹#›</a:t>
            </a:fld>
            <a:endParaRPr kumimoji="1" lang="ja-JP" altLang="en-US"/>
          </a:p>
        </p:txBody>
      </p:sp>
    </p:spTree>
    <p:extLst>
      <p:ext uri="{BB962C8B-B14F-4D97-AF65-F5344CB8AC3E}">
        <p14:creationId xmlns:p14="http://schemas.microsoft.com/office/powerpoint/2010/main" val="77905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DEE324-C709-4489-8611-5EF7AE76EAA0}" type="datetimeFigureOut">
              <a:rPr kumimoji="1" lang="ja-JP" altLang="en-US" smtClean="0"/>
              <a:t>2017/11/20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7BEAE3C-5AC6-47DC-A2E5-AAEB4FAA68D2}" type="slidenum">
              <a:rPr kumimoji="1" lang="ja-JP" altLang="en-US" smtClean="0"/>
              <a:t>‹#›</a:t>
            </a:fld>
            <a:endParaRPr kumimoji="1" lang="ja-JP" altLang="en-US"/>
          </a:p>
        </p:txBody>
      </p:sp>
    </p:spTree>
    <p:extLst>
      <p:ext uri="{BB962C8B-B14F-4D97-AF65-F5344CB8AC3E}">
        <p14:creationId xmlns:p14="http://schemas.microsoft.com/office/powerpoint/2010/main" val="2201013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6DEE324-C709-4489-8611-5EF7AE76EAA0}" type="datetimeFigureOut">
              <a:rPr kumimoji="1" lang="ja-JP" altLang="en-US" smtClean="0"/>
              <a:t>2017/11/20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BEAE3C-5AC6-47DC-A2E5-AAEB4FAA68D2}" type="slidenum">
              <a:rPr kumimoji="1" lang="ja-JP" altLang="en-US" smtClean="0"/>
              <a:t>‹#›</a:t>
            </a:fld>
            <a:endParaRPr kumimoji="1" lang="ja-JP" altLang="en-US"/>
          </a:p>
        </p:txBody>
      </p:sp>
    </p:spTree>
    <p:extLst>
      <p:ext uri="{BB962C8B-B14F-4D97-AF65-F5344CB8AC3E}">
        <p14:creationId xmlns:p14="http://schemas.microsoft.com/office/powerpoint/2010/main" val="3727837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ja-JP" altLang="en-US" smtClean="0"/>
              <a:t>図を追加</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6DEE324-C709-4489-8611-5EF7AE76EAA0}" type="datetimeFigureOut">
              <a:rPr kumimoji="1" lang="ja-JP" altLang="en-US" smtClean="0"/>
              <a:t>2017/11/20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7BEAE3C-5AC6-47DC-A2E5-AAEB4FAA68D2}" type="slidenum">
              <a:rPr kumimoji="1" lang="ja-JP" altLang="en-US" smtClean="0"/>
              <a:t>‹#›</a:t>
            </a:fld>
            <a:endParaRPr kumimoji="1" lang="ja-JP" altLang="en-US"/>
          </a:p>
        </p:txBody>
      </p:sp>
    </p:spTree>
    <p:extLst>
      <p:ext uri="{BB962C8B-B14F-4D97-AF65-F5344CB8AC3E}">
        <p14:creationId xmlns:p14="http://schemas.microsoft.com/office/powerpoint/2010/main" val="386783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76DEE324-C709-4489-8611-5EF7AE76EAA0}" type="datetimeFigureOut">
              <a:rPr kumimoji="1" lang="ja-JP" altLang="en-US" smtClean="0"/>
              <a:t>2017/11/20</a:t>
            </a:fld>
            <a:endParaRPr kumimoji="1" lang="ja-JP"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D7BEAE3C-5AC6-47DC-A2E5-AAEB4FAA68D2}" type="slidenum">
              <a:rPr kumimoji="1" lang="ja-JP" altLang="en-US" smtClean="0"/>
              <a:t>‹#›</a:t>
            </a:fld>
            <a:endParaRPr kumimoji="1" lang="ja-JP" altLang="en-US"/>
          </a:p>
        </p:txBody>
      </p:sp>
    </p:spTree>
    <p:extLst>
      <p:ext uri="{BB962C8B-B14F-4D97-AF65-F5344CB8AC3E}">
        <p14:creationId xmlns:p14="http://schemas.microsoft.com/office/powerpoint/2010/main" val="38778146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027487" rtl="0" eaLnBrk="1" latinLnBrk="0" hangingPunct="1">
        <a:lnSpc>
          <a:spcPct val="90000"/>
        </a:lnSpc>
        <a:spcBef>
          <a:spcPct val="0"/>
        </a:spcBef>
        <a:buNone/>
        <a:defRPr kumimoji="1"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kumimoji="1"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kumimoji="1"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kumimoji="1"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9pPr>
    </p:bodyStyle>
    <p:otherStyle>
      <a:defPPr>
        <a:defRPr lang="en-US"/>
      </a:defPPr>
      <a:lvl1pPr marL="0" algn="l" defTabSz="3027487" rtl="0" eaLnBrk="1" latinLnBrk="0" hangingPunct="1">
        <a:defRPr kumimoji="1" sz="5960" kern="1200">
          <a:solidFill>
            <a:schemeClr val="tx1"/>
          </a:solidFill>
          <a:latin typeface="+mn-lt"/>
          <a:ea typeface="+mn-ea"/>
          <a:cs typeface="+mn-cs"/>
        </a:defRPr>
      </a:lvl1pPr>
      <a:lvl2pPr marL="1513743" algn="l" defTabSz="3027487" rtl="0" eaLnBrk="1" latinLnBrk="0" hangingPunct="1">
        <a:defRPr kumimoji="1" sz="5960" kern="1200">
          <a:solidFill>
            <a:schemeClr val="tx1"/>
          </a:solidFill>
          <a:latin typeface="+mn-lt"/>
          <a:ea typeface="+mn-ea"/>
          <a:cs typeface="+mn-cs"/>
        </a:defRPr>
      </a:lvl2pPr>
      <a:lvl3pPr marL="3027487" algn="l" defTabSz="3027487" rtl="0" eaLnBrk="1" latinLnBrk="0" hangingPunct="1">
        <a:defRPr kumimoji="1" sz="5960" kern="1200">
          <a:solidFill>
            <a:schemeClr val="tx1"/>
          </a:solidFill>
          <a:latin typeface="+mn-lt"/>
          <a:ea typeface="+mn-ea"/>
          <a:cs typeface="+mn-cs"/>
        </a:defRPr>
      </a:lvl3pPr>
      <a:lvl4pPr marL="4541230" algn="l" defTabSz="3027487" rtl="0" eaLnBrk="1" latinLnBrk="0" hangingPunct="1">
        <a:defRPr kumimoji="1" sz="5960" kern="1200">
          <a:solidFill>
            <a:schemeClr val="tx1"/>
          </a:solidFill>
          <a:latin typeface="+mn-lt"/>
          <a:ea typeface="+mn-ea"/>
          <a:cs typeface="+mn-cs"/>
        </a:defRPr>
      </a:lvl4pPr>
      <a:lvl5pPr marL="6054974" algn="l" defTabSz="3027487" rtl="0" eaLnBrk="1" latinLnBrk="0" hangingPunct="1">
        <a:defRPr kumimoji="1" sz="5960" kern="1200">
          <a:solidFill>
            <a:schemeClr val="tx1"/>
          </a:solidFill>
          <a:latin typeface="+mn-lt"/>
          <a:ea typeface="+mn-ea"/>
          <a:cs typeface="+mn-cs"/>
        </a:defRPr>
      </a:lvl5pPr>
      <a:lvl6pPr marL="7568717" algn="l" defTabSz="3027487" rtl="0" eaLnBrk="1" latinLnBrk="0" hangingPunct="1">
        <a:defRPr kumimoji="1" sz="5960" kern="1200">
          <a:solidFill>
            <a:schemeClr val="tx1"/>
          </a:solidFill>
          <a:latin typeface="+mn-lt"/>
          <a:ea typeface="+mn-ea"/>
          <a:cs typeface="+mn-cs"/>
        </a:defRPr>
      </a:lvl6pPr>
      <a:lvl7pPr marL="9082461" algn="l" defTabSz="3027487" rtl="0" eaLnBrk="1" latinLnBrk="0" hangingPunct="1">
        <a:defRPr kumimoji="1" sz="5960" kern="1200">
          <a:solidFill>
            <a:schemeClr val="tx1"/>
          </a:solidFill>
          <a:latin typeface="+mn-lt"/>
          <a:ea typeface="+mn-ea"/>
          <a:cs typeface="+mn-cs"/>
        </a:defRPr>
      </a:lvl7pPr>
      <a:lvl8pPr marL="10596204" algn="l" defTabSz="3027487" rtl="0" eaLnBrk="1" latinLnBrk="0" hangingPunct="1">
        <a:defRPr kumimoji="1" sz="5960" kern="1200">
          <a:solidFill>
            <a:schemeClr val="tx1"/>
          </a:solidFill>
          <a:latin typeface="+mn-lt"/>
          <a:ea typeface="+mn-ea"/>
          <a:cs typeface="+mn-cs"/>
        </a:defRPr>
      </a:lvl8pPr>
      <a:lvl9pPr marL="12109948" algn="l" defTabSz="3027487" rtl="0" eaLnBrk="1" latinLnBrk="0" hangingPunct="1">
        <a:defRPr kumimoji="1"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4000" r="-44000"/>
          </a:stretch>
        </a:blip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4419834" y="830426"/>
            <a:ext cx="22008866" cy="1811094"/>
          </a:xfrm>
        </p:spPr>
        <p:txBody>
          <a:bodyPr>
            <a:normAutofit fontScale="90000"/>
          </a:bodyPr>
          <a:lstStyle/>
          <a:p>
            <a:pPr>
              <a:spcAft>
                <a:spcPts val="0"/>
              </a:spcAft>
            </a:pPr>
            <a:r>
              <a:rPr lang="en-US" altLang="ja-JP" sz="9600" b="1" kern="100" dirty="0">
                <a:solidFill>
                  <a:schemeClr val="bg1"/>
                </a:solidFill>
                <a:latin typeface="HGS創英角ﾎﾟｯﾌﾟ体" panose="040B0A00000000000000" pitchFamily="50" charset="-128"/>
                <a:ea typeface="HGS創英角ﾎﾟｯﾌﾟ体" panose="040B0A00000000000000" pitchFamily="50" charset="-128"/>
                <a:cs typeface="Times New Roman" panose="02020603050405020304" pitchFamily="18" charset="0"/>
              </a:rPr>
              <a:t>A</a:t>
            </a:r>
            <a:r>
              <a:rPr lang="ja-JP" altLang="ja-JP" sz="9600" b="1" kern="100" dirty="0">
                <a:solidFill>
                  <a:schemeClr val="bg1"/>
                </a:solidFill>
                <a:latin typeface="HGS創英角ﾎﾟｯﾌﾟ体" panose="040B0A00000000000000" pitchFamily="50" charset="-128"/>
                <a:ea typeface="HGS創英角ﾎﾟｯﾌﾟ体" panose="040B0A00000000000000" pitchFamily="50" charset="-128"/>
                <a:cs typeface="Times New Roman" panose="02020603050405020304" pitchFamily="18" charset="0"/>
              </a:rPr>
              <a:t>市</a:t>
            </a:r>
            <a:r>
              <a:rPr lang="en-US" altLang="ja-JP" sz="9600" b="1" kern="100" dirty="0">
                <a:solidFill>
                  <a:schemeClr val="bg1"/>
                </a:solidFill>
                <a:latin typeface="HGS創英角ﾎﾟｯﾌﾟ体" panose="040B0A00000000000000" pitchFamily="50" charset="-128"/>
                <a:ea typeface="HGS創英角ﾎﾟｯﾌﾟ体" panose="040B0A00000000000000" pitchFamily="50" charset="-128"/>
                <a:cs typeface="Times New Roman" panose="02020603050405020304" pitchFamily="18" charset="0"/>
              </a:rPr>
              <a:t>N</a:t>
            </a:r>
            <a:r>
              <a:rPr lang="ja-JP" altLang="ja-JP" sz="9600" b="1" kern="100" dirty="0">
                <a:solidFill>
                  <a:schemeClr val="bg1"/>
                </a:solidFill>
                <a:latin typeface="HGS創英角ﾎﾟｯﾌﾟ体" panose="040B0A00000000000000" pitchFamily="50" charset="-128"/>
                <a:ea typeface="HGS創英角ﾎﾟｯﾌﾟ体" panose="040B0A00000000000000" pitchFamily="50" charset="-128"/>
                <a:cs typeface="Times New Roman" panose="02020603050405020304" pitchFamily="18" charset="0"/>
              </a:rPr>
              <a:t>地区の高齢者</a:t>
            </a:r>
            <a:r>
              <a:rPr lang="ja-JP" altLang="ja-JP" sz="9600" b="1" kern="100" dirty="0" smtClean="0">
                <a:solidFill>
                  <a:schemeClr val="bg1"/>
                </a:solidFill>
                <a:latin typeface="HGS創英角ﾎﾟｯﾌﾟ体" panose="040B0A00000000000000" pitchFamily="50" charset="-128"/>
                <a:ea typeface="HGS創英角ﾎﾟｯﾌﾟ体" panose="040B0A00000000000000" pitchFamily="50" charset="-128"/>
                <a:cs typeface="Times New Roman" panose="02020603050405020304" pitchFamily="18" charset="0"/>
              </a:rPr>
              <a:t>の</a:t>
            </a:r>
            <a:r>
              <a:rPr lang="en-US" altLang="ja-JP" sz="9600" b="1" kern="100" dirty="0" smtClean="0">
                <a:solidFill>
                  <a:schemeClr val="bg1"/>
                </a:solidFill>
                <a:latin typeface="HGS創英角ﾎﾟｯﾌﾟ体" panose="040B0A00000000000000" pitchFamily="50" charset="-128"/>
                <a:ea typeface="HGS創英角ﾎﾟｯﾌﾟ体" panose="040B0A00000000000000" pitchFamily="50" charset="-128"/>
                <a:cs typeface="Times New Roman" panose="02020603050405020304" pitchFamily="18" charset="0"/>
              </a:rPr>
              <a:t/>
            </a:r>
            <a:br>
              <a:rPr lang="en-US" altLang="ja-JP" sz="9600" b="1" kern="100" dirty="0" smtClean="0">
                <a:solidFill>
                  <a:schemeClr val="bg1"/>
                </a:solidFill>
                <a:latin typeface="HGS創英角ﾎﾟｯﾌﾟ体" panose="040B0A00000000000000" pitchFamily="50" charset="-128"/>
                <a:ea typeface="HGS創英角ﾎﾟｯﾌﾟ体" panose="040B0A00000000000000" pitchFamily="50" charset="-128"/>
                <a:cs typeface="Times New Roman" panose="02020603050405020304" pitchFamily="18" charset="0"/>
              </a:rPr>
            </a:br>
            <a:r>
              <a:rPr lang="ja-JP" altLang="ja-JP" sz="9600" b="1" kern="100" dirty="0" smtClean="0">
                <a:solidFill>
                  <a:schemeClr val="bg1"/>
                </a:solidFill>
                <a:latin typeface="HGS創英角ﾎﾟｯﾌﾟ体" panose="040B0A00000000000000" pitchFamily="50" charset="-128"/>
                <a:ea typeface="HGS創英角ﾎﾟｯﾌﾟ体" panose="040B0A00000000000000" pitchFamily="50" charset="-128"/>
                <a:cs typeface="Times New Roman" panose="02020603050405020304" pitchFamily="18" charset="0"/>
              </a:rPr>
              <a:t>食事</a:t>
            </a:r>
            <a:r>
              <a:rPr lang="ja-JP" altLang="ja-JP" sz="9600" b="1" kern="100" dirty="0">
                <a:solidFill>
                  <a:schemeClr val="bg1"/>
                </a:solidFill>
                <a:latin typeface="HGS創英角ﾎﾟｯﾌﾟ体" panose="040B0A00000000000000" pitchFamily="50" charset="-128"/>
                <a:ea typeface="HGS創英角ﾎﾟｯﾌﾟ体" panose="040B0A00000000000000" pitchFamily="50" charset="-128"/>
                <a:cs typeface="Times New Roman" panose="02020603050405020304" pitchFamily="18" charset="0"/>
              </a:rPr>
              <a:t>バランスと活動能力の</a:t>
            </a:r>
            <a:r>
              <a:rPr lang="ja-JP" altLang="ja-JP" sz="9600" b="1" kern="100" dirty="0" smtClean="0">
                <a:solidFill>
                  <a:schemeClr val="bg1"/>
                </a:solidFill>
                <a:latin typeface="HGS創英角ﾎﾟｯﾌﾟ体" panose="040B0A00000000000000" pitchFamily="50" charset="-128"/>
                <a:ea typeface="HGS創英角ﾎﾟｯﾌﾟ体" panose="040B0A00000000000000" pitchFamily="50" charset="-128"/>
                <a:cs typeface="Times New Roman" panose="02020603050405020304" pitchFamily="18" charset="0"/>
              </a:rPr>
              <a:t>関連性</a:t>
            </a:r>
            <a:endParaRPr kumimoji="1" lang="ja-JP" altLang="en-US"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3" name="サブタイトル 2"/>
          <p:cNvSpPr>
            <a:spLocks noGrp="1"/>
          </p:cNvSpPr>
          <p:nvPr>
            <p:ph type="subTitle" idx="1"/>
          </p:nvPr>
        </p:nvSpPr>
        <p:spPr>
          <a:xfrm>
            <a:off x="11319189" y="2906147"/>
            <a:ext cx="18700353" cy="1085849"/>
          </a:xfrm>
        </p:spPr>
        <p:txBody>
          <a:bodyPr>
            <a:normAutofit/>
          </a:bodyPr>
          <a:lstStyle/>
          <a:p>
            <a:r>
              <a:rPr kumimoji="1" lang="ja-JP" altLang="en-US" sz="5400" dirty="0" smtClean="0">
                <a:solidFill>
                  <a:schemeClr val="bg1"/>
                </a:solidFill>
                <a:latin typeface="AR P丸ゴシック体M" panose="020B0600010101010101" pitchFamily="50" charset="-128"/>
                <a:ea typeface="AR P丸ゴシック体M" panose="020B0600010101010101" pitchFamily="50" charset="-128"/>
              </a:rPr>
              <a:t>池田　菜月　　指導教員　羽原美奈子</a:t>
            </a:r>
            <a:endParaRPr kumimoji="1" lang="ja-JP" altLang="en-US" sz="5400" dirty="0">
              <a:solidFill>
                <a:schemeClr val="bg1"/>
              </a:solidFill>
              <a:latin typeface="AR P丸ゴシック体M" panose="020B0600010101010101" pitchFamily="50" charset="-128"/>
              <a:ea typeface="AR P丸ゴシック体M" panose="020B0600010101010101" pitchFamily="50" charset="-128"/>
            </a:endParaRPr>
          </a:p>
        </p:txBody>
      </p:sp>
      <p:sp>
        <p:nvSpPr>
          <p:cNvPr id="4" name="テキスト ボックス 3"/>
          <p:cNvSpPr txBox="1"/>
          <p:nvPr/>
        </p:nvSpPr>
        <p:spPr>
          <a:xfrm>
            <a:off x="6702521" y="13976739"/>
            <a:ext cx="12229646" cy="323935"/>
          </a:xfrm>
          <a:prstGeom prst="rect">
            <a:avLst/>
          </a:prstGeom>
          <a:noFill/>
        </p:spPr>
        <p:txBody>
          <a:bodyPr wrap="square" rtlCol="0">
            <a:spAutoFit/>
          </a:bodyPr>
          <a:lstStyle/>
          <a:p>
            <a:endParaRPr lang="ja-JP" altLang="en-US" sz="1505"/>
          </a:p>
        </p:txBody>
      </p:sp>
      <p:sp>
        <p:nvSpPr>
          <p:cNvPr id="5" name="テキスト ボックス 4"/>
          <p:cNvSpPr txBox="1"/>
          <p:nvPr/>
        </p:nvSpPr>
        <p:spPr>
          <a:xfrm>
            <a:off x="1073267" y="4599912"/>
            <a:ext cx="28702000" cy="7048083"/>
          </a:xfrm>
          <a:prstGeom prst="rect">
            <a:avLst/>
          </a:prstGeom>
          <a:noFill/>
        </p:spPr>
        <p:txBody>
          <a:bodyPr wrap="square" rtlCol="0">
            <a:spAutoFit/>
          </a:bodyPr>
          <a:lstStyle/>
          <a:p>
            <a:pPr indent="133350" algn="just">
              <a:spcAft>
                <a:spcPts val="0"/>
              </a:spcAft>
            </a:pPr>
            <a:r>
              <a:rPr lang="ja-JP" altLang="en-US" sz="4800" b="1" kern="100" dirty="0" smtClean="0">
                <a:solidFill>
                  <a:srgbClr val="FF0000"/>
                </a:solidFill>
                <a:latin typeface="メイリオ" panose="020B0604030504040204" pitchFamily="50" charset="-128"/>
                <a:ea typeface="メイリオ" panose="020B0604030504040204" pitchFamily="50" charset="-128"/>
                <a:cs typeface="ＭＳ 明朝" panose="02020609040205080304" pitchFamily="17" charset="-128"/>
              </a:rPr>
              <a:t>目的</a:t>
            </a:r>
            <a:endParaRPr lang="en-US" altLang="ja-JP" sz="4800" kern="100" dirty="0">
              <a:latin typeface="メイリオ" panose="020B0604030504040204" pitchFamily="50" charset="-128"/>
              <a:ea typeface="メイリオ" panose="020B0604030504040204" pitchFamily="50" charset="-128"/>
              <a:cs typeface="ＭＳ 明朝" panose="02020609040205080304" pitchFamily="17" charset="-128"/>
            </a:endParaRPr>
          </a:p>
          <a:p>
            <a:pPr indent="133350" algn="just">
              <a:spcAft>
                <a:spcPts val="0"/>
              </a:spcAft>
            </a:pPr>
            <a:r>
              <a:rPr lang="ja-JP" altLang="ja-JP" sz="4400" kern="100" dirty="0" smtClean="0">
                <a:latin typeface="メイリオ" panose="020B0604030504040204" pitchFamily="50" charset="-128"/>
                <a:ea typeface="メイリオ" panose="020B0604030504040204" pitchFamily="50" charset="-128"/>
                <a:cs typeface="ＭＳ 明朝" panose="02020609040205080304" pitchFamily="17" charset="-128"/>
              </a:rPr>
              <a:t>高齢者</a:t>
            </a:r>
            <a:r>
              <a:rPr lang="ja-JP" altLang="ja-JP" sz="4400" kern="100" dirty="0">
                <a:latin typeface="メイリオ" panose="020B0604030504040204" pitchFamily="50" charset="-128"/>
                <a:ea typeface="メイリオ" panose="020B0604030504040204" pitchFamily="50" charset="-128"/>
                <a:cs typeface="ＭＳ 明朝" panose="02020609040205080304" pitchFamily="17" charset="-128"/>
              </a:rPr>
              <a:t>の食事バランスと活動能力との関係を</a:t>
            </a:r>
            <a:r>
              <a:rPr lang="ja-JP" altLang="ja-JP" sz="4400" kern="100" dirty="0" smtClean="0">
                <a:latin typeface="メイリオ" panose="020B0604030504040204" pitchFamily="50" charset="-128"/>
                <a:ea typeface="メイリオ" panose="020B0604030504040204" pitchFamily="50" charset="-128"/>
                <a:cs typeface="ＭＳ 明朝" panose="02020609040205080304" pitchFamily="17" charset="-128"/>
              </a:rPr>
              <a:t>見出し</a:t>
            </a:r>
            <a:r>
              <a:rPr lang="ja-JP" altLang="en-US" sz="4400" kern="100" dirty="0" smtClean="0">
                <a:latin typeface="メイリオ" panose="020B0604030504040204" pitchFamily="50" charset="-128"/>
                <a:ea typeface="メイリオ" panose="020B0604030504040204" pitchFamily="50" charset="-128"/>
                <a:cs typeface="ＭＳ 明朝" panose="02020609040205080304" pitchFamily="17" charset="-128"/>
              </a:rPr>
              <a:t>、</a:t>
            </a:r>
            <a:r>
              <a:rPr lang="ja-JP" altLang="ja-JP" sz="4400" kern="100" dirty="0" smtClean="0">
                <a:latin typeface="メイリオ" panose="020B0604030504040204" pitchFamily="50" charset="-128"/>
                <a:ea typeface="メイリオ" panose="020B0604030504040204" pitchFamily="50" charset="-128"/>
                <a:cs typeface="ＭＳ 明朝" panose="02020609040205080304" pitchFamily="17" charset="-128"/>
              </a:rPr>
              <a:t>より</a:t>
            </a:r>
            <a:r>
              <a:rPr lang="ja-JP" altLang="ja-JP" sz="4400" kern="100" dirty="0">
                <a:latin typeface="メイリオ" panose="020B0604030504040204" pitchFamily="50" charset="-128"/>
                <a:ea typeface="メイリオ" panose="020B0604030504040204" pitchFamily="50" charset="-128"/>
                <a:cs typeface="ＭＳ 明朝" panose="02020609040205080304" pitchFamily="17" charset="-128"/>
              </a:rPr>
              <a:t>健康的</a:t>
            </a:r>
            <a:r>
              <a:rPr lang="ja-JP" altLang="ja-JP" sz="4400" kern="100" dirty="0" smtClean="0">
                <a:latin typeface="メイリオ" panose="020B0604030504040204" pitchFamily="50" charset="-128"/>
                <a:ea typeface="メイリオ" panose="020B0604030504040204" pitchFamily="50" charset="-128"/>
                <a:cs typeface="ＭＳ 明朝" panose="02020609040205080304" pitchFamily="17" charset="-128"/>
              </a:rPr>
              <a:t>な生活</a:t>
            </a:r>
            <a:r>
              <a:rPr lang="ja-JP" altLang="ja-JP" sz="4400" kern="100" dirty="0">
                <a:latin typeface="メイリオ" panose="020B0604030504040204" pitchFamily="50" charset="-128"/>
                <a:ea typeface="メイリオ" panose="020B0604030504040204" pitchFamily="50" charset="-128"/>
                <a:cs typeface="ＭＳ 明朝" panose="02020609040205080304" pitchFamily="17" charset="-128"/>
              </a:rPr>
              <a:t>支援を</a:t>
            </a:r>
            <a:r>
              <a:rPr lang="ja-JP" altLang="ja-JP" sz="4400" kern="100" dirty="0" smtClean="0">
                <a:latin typeface="メイリオ" panose="020B0604030504040204" pitchFamily="50" charset="-128"/>
                <a:ea typeface="メイリオ" panose="020B0604030504040204" pitchFamily="50" charset="-128"/>
                <a:cs typeface="ＭＳ 明朝" panose="02020609040205080304" pitchFamily="17" charset="-128"/>
              </a:rPr>
              <a:t>検討</a:t>
            </a:r>
            <a:r>
              <a:rPr lang="ja-JP" altLang="ja-JP" sz="4400" kern="100" dirty="0">
                <a:latin typeface="メイリオ" panose="020B0604030504040204" pitchFamily="50" charset="-128"/>
                <a:ea typeface="メイリオ" panose="020B0604030504040204" pitchFamily="50" charset="-128"/>
                <a:cs typeface="ＭＳ 明朝" panose="02020609040205080304" pitchFamily="17" charset="-128"/>
              </a:rPr>
              <a:t>することを目的とする</a:t>
            </a:r>
            <a:r>
              <a:rPr lang="ja-JP" altLang="ja-JP" sz="4400" kern="100" dirty="0" smtClean="0">
                <a:latin typeface="メイリオ" panose="020B0604030504040204" pitchFamily="50" charset="-128"/>
                <a:ea typeface="メイリオ" panose="020B0604030504040204" pitchFamily="50" charset="-128"/>
                <a:cs typeface="ＭＳ 明朝" panose="02020609040205080304" pitchFamily="17" charset="-128"/>
              </a:rPr>
              <a:t>。</a:t>
            </a:r>
            <a:endParaRPr lang="en-US" altLang="ja-JP" sz="4400" kern="100" dirty="0" smtClean="0">
              <a:latin typeface="メイリオ" panose="020B0604030504040204" pitchFamily="50" charset="-128"/>
              <a:ea typeface="メイリオ" panose="020B0604030504040204" pitchFamily="50" charset="-128"/>
              <a:cs typeface="ＭＳ 明朝" panose="02020609040205080304" pitchFamily="17" charset="-128"/>
            </a:endParaRPr>
          </a:p>
          <a:p>
            <a:pPr indent="133350" algn="just">
              <a:spcAft>
                <a:spcPts val="0"/>
              </a:spcAft>
            </a:pPr>
            <a:r>
              <a:rPr lang="ja-JP" altLang="en-US" sz="4800" b="1" kern="100"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方法</a:t>
            </a:r>
            <a:endParaRPr lang="en-US" altLang="ja-JP" sz="4800" kern="100" dirty="0">
              <a:latin typeface="メイリオ" panose="020B0604030504040204" pitchFamily="50" charset="-128"/>
              <a:ea typeface="メイリオ" panose="020B0604030504040204" pitchFamily="50" charset="-128"/>
              <a:cs typeface="Times New Roman" panose="02020603050405020304" pitchFamily="18" charset="0"/>
            </a:endParaRPr>
          </a:p>
          <a:p>
            <a:pPr indent="133350" algn="just">
              <a:spcAft>
                <a:spcPts val="0"/>
              </a:spcAft>
            </a:pPr>
            <a:r>
              <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4400" kern="100" dirty="0" err="1" smtClean="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44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対象－Ａ市Ｎ地区老人会に通う高齢者</a:t>
            </a:r>
            <a:r>
              <a:rPr lang="en-US" altLang="ja-JP" sz="44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114</a:t>
            </a:r>
            <a:r>
              <a:rPr lang="ja-JP" altLang="en-US" sz="4400" kern="100" dirty="0" smtClean="0">
                <a:latin typeface="メイリオ" panose="020B0604030504040204" pitchFamily="50" charset="-128"/>
                <a:ea typeface="メイリオ" panose="020B0604030504040204" pitchFamily="50" charset="-128"/>
                <a:cs typeface="Times New Roman" panose="02020603050405020304" pitchFamily="18" charset="0"/>
              </a:rPr>
              <a:t>名　</a:t>
            </a:r>
            <a:r>
              <a:rPr lang="en-US"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4400" kern="100" dirty="0" err="1"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4400" kern="100" dirty="0" smtClean="0">
                <a:latin typeface="メイリオ" panose="020B0604030504040204" pitchFamily="50" charset="-128"/>
                <a:ea typeface="メイリオ" panose="020B0604030504040204" pitchFamily="50" charset="-128"/>
                <a:cs typeface="Times New Roman" panose="02020603050405020304" pitchFamily="18" charset="0"/>
              </a:rPr>
              <a:t>期間－</a:t>
            </a:r>
            <a:r>
              <a:rPr lang="en-US"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2017</a:t>
            </a:r>
            <a:r>
              <a:rPr lang="ja-JP" altLang="en-US" sz="4400" kern="100" dirty="0" smtClean="0">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6</a:t>
            </a:r>
            <a:r>
              <a:rPr lang="ja-JP" altLang="en-US" sz="4400" kern="100" dirty="0" smtClean="0">
                <a:latin typeface="メイリオ" panose="020B0604030504040204" pitchFamily="50" charset="-128"/>
                <a:ea typeface="メイリオ" panose="020B0604030504040204" pitchFamily="50" charset="-128"/>
                <a:cs typeface="Times New Roman" panose="02020603050405020304" pitchFamily="18" charset="0"/>
              </a:rPr>
              <a:t>月　</a:t>
            </a:r>
            <a:r>
              <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rPr>
              <a:t>3</a:t>
            </a:r>
            <a:r>
              <a:rPr lang="ja-JP" altLang="en-US" sz="4400" kern="100" dirty="0" err="1"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4400" kern="100" dirty="0" smtClean="0">
                <a:latin typeface="メイリオ" panose="020B0604030504040204" pitchFamily="50" charset="-128"/>
                <a:ea typeface="メイリオ" panose="020B0604030504040204" pitchFamily="50" charset="-128"/>
                <a:cs typeface="Times New Roman" panose="02020603050405020304" pitchFamily="18" charset="0"/>
              </a:rPr>
              <a:t>研究デザイン－</a:t>
            </a:r>
            <a:r>
              <a:rPr lang="ja-JP" altLang="en-US" sz="44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関係探索研究</a:t>
            </a:r>
            <a:r>
              <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rPr>
              <a:t>4</a:t>
            </a:r>
            <a:r>
              <a:rPr lang="ja-JP" altLang="en-US" sz="4400" kern="100" dirty="0" err="1"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4400" kern="100" dirty="0" smtClean="0">
                <a:latin typeface="メイリオ" panose="020B0604030504040204" pitchFamily="50" charset="-128"/>
                <a:ea typeface="メイリオ" panose="020B0604030504040204" pitchFamily="50" charset="-128"/>
                <a:cs typeface="Times New Roman" panose="02020603050405020304" pitchFamily="18" charset="0"/>
              </a:rPr>
              <a:t>方法－自記式質問紙法、質問紙で答えられない高齢者には面接法にて聞き取りを行う。</a:t>
            </a:r>
            <a:r>
              <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rPr>
              <a:t>5</a:t>
            </a:r>
            <a:r>
              <a:rPr lang="ja-JP" altLang="en-US" sz="4400" kern="100" dirty="0" err="1"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4400" kern="100" dirty="0" smtClean="0">
                <a:latin typeface="メイリオ" panose="020B0604030504040204" pitchFamily="50" charset="-128"/>
                <a:ea typeface="メイリオ" panose="020B0604030504040204" pitchFamily="50" charset="-128"/>
                <a:cs typeface="Times New Roman" panose="02020603050405020304" pitchFamily="18" charset="0"/>
              </a:rPr>
              <a:t>調査内容－基本属性、主観的健康観、疾病の有無、栄養意識、食事バランス、活動能力に関する項目、自由回答等。　</a:t>
            </a:r>
            <a:r>
              <a:rPr lang="en-US"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6</a:t>
            </a:r>
            <a:r>
              <a:rPr lang="ja-JP" altLang="en-US" sz="4400" kern="100" dirty="0" err="1"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4400" kern="100" dirty="0" smtClean="0">
                <a:latin typeface="メイリオ" panose="020B0604030504040204" pitchFamily="50" charset="-128"/>
                <a:ea typeface="メイリオ" panose="020B0604030504040204" pitchFamily="50" charset="-128"/>
                <a:cs typeface="Times New Roman" panose="02020603050405020304" pitchFamily="18" charset="0"/>
              </a:rPr>
              <a:t>倫理的配慮－</a:t>
            </a:r>
            <a:r>
              <a:rPr lang="ja-JP" altLang="ja-JP" sz="4400" kern="100" dirty="0">
                <a:latin typeface="メイリオ" panose="020B0604030504040204" pitchFamily="50" charset="-128"/>
                <a:ea typeface="メイリオ" panose="020B0604030504040204" pitchFamily="50" charset="-128"/>
                <a:cs typeface="ＭＳ 明朝" panose="02020609040205080304" pitchFamily="17" charset="-128"/>
              </a:rPr>
              <a:t>研究目的を文書と口答にて</a:t>
            </a:r>
            <a:r>
              <a:rPr lang="ja-JP" altLang="ja-JP" sz="4400" kern="100" dirty="0" smtClean="0">
                <a:latin typeface="メイリオ" panose="020B0604030504040204" pitchFamily="50" charset="-128"/>
                <a:ea typeface="メイリオ" panose="020B0604030504040204" pitchFamily="50" charset="-128"/>
                <a:cs typeface="ＭＳ 明朝" panose="02020609040205080304" pitchFamily="17" charset="-128"/>
              </a:rPr>
              <a:t>説明。研究参加</a:t>
            </a:r>
            <a:r>
              <a:rPr lang="ja-JP" altLang="ja-JP" sz="4400" kern="100" dirty="0">
                <a:latin typeface="メイリオ" panose="020B0604030504040204" pitchFamily="50" charset="-128"/>
                <a:ea typeface="メイリオ" panose="020B0604030504040204" pitchFamily="50" charset="-128"/>
                <a:cs typeface="ＭＳ 明朝" panose="02020609040205080304" pitchFamily="17" charset="-128"/>
              </a:rPr>
              <a:t>は自由意思であり、調査に協力できない場合でも不利益は一切ないこと、</a:t>
            </a:r>
            <a:r>
              <a:rPr lang="ja-JP" altLang="ja-JP" sz="4400" kern="100" dirty="0" smtClean="0">
                <a:latin typeface="メイリオ" panose="020B0604030504040204" pitchFamily="50" charset="-128"/>
                <a:ea typeface="メイリオ" panose="020B0604030504040204" pitchFamily="50" charset="-128"/>
                <a:cs typeface="ＭＳ 明朝" panose="02020609040205080304" pitchFamily="17" charset="-128"/>
              </a:rPr>
              <a:t>無記名アンケート</a:t>
            </a:r>
            <a:r>
              <a:rPr lang="ja-JP" altLang="ja-JP" sz="4400" kern="100" dirty="0">
                <a:latin typeface="メイリオ" panose="020B0604030504040204" pitchFamily="50" charset="-128"/>
                <a:ea typeface="メイリオ" panose="020B0604030504040204" pitchFamily="50" charset="-128"/>
                <a:cs typeface="ＭＳ 明朝" panose="02020609040205080304" pitchFamily="17" charset="-128"/>
              </a:rPr>
              <a:t>調査であり、個人が特定されることは</a:t>
            </a:r>
            <a:r>
              <a:rPr lang="ja-JP" altLang="ja-JP" sz="4400" kern="100" dirty="0" smtClean="0">
                <a:latin typeface="メイリオ" panose="020B0604030504040204" pitchFamily="50" charset="-128"/>
                <a:ea typeface="メイリオ" panose="020B0604030504040204" pitchFamily="50" charset="-128"/>
                <a:cs typeface="ＭＳ 明朝" panose="02020609040205080304" pitchFamily="17" charset="-128"/>
              </a:rPr>
              <a:t>ないと説明</a:t>
            </a:r>
            <a:r>
              <a:rPr lang="ja-JP" altLang="ja-JP" sz="4400" kern="100" dirty="0">
                <a:latin typeface="メイリオ" panose="020B0604030504040204" pitchFamily="50" charset="-128"/>
                <a:ea typeface="メイリオ" panose="020B0604030504040204" pitchFamily="50" charset="-128"/>
                <a:cs typeface="ＭＳ 明朝" panose="02020609040205080304" pitchFamily="17" charset="-128"/>
              </a:rPr>
              <a:t>した</a:t>
            </a:r>
            <a:r>
              <a:rPr lang="ja-JP" altLang="ja-JP" sz="4400" kern="100" dirty="0" smtClean="0">
                <a:latin typeface="メイリオ" panose="020B0604030504040204" pitchFamily="50" charset="-128"/>
                <a:ea typeface="メイリオ" panose="020B0604030504040204" pitchFamily="50" charset="-128"/>
                <a:cs typeface="ＭＳ 明朝" panose="02020609040205080304" pitchFamily="17" charset="-128"/>
              </a:rPr>
              <a:t>。アンケート</a:t>
            </a:r>
            <a:r>
              <a:rPr lang="ja-JP" altLang="ja-JP" sz="4400" kern="100" dirty="0">
                <a:latin typeface="メイリオ" panose="020B0604030504040204" pitchFamily="50" charset="-128"/>
                <a:ea typeface="メイリオ" panose="020B0604030504040204" pitchFamily="50" charset="-128"/>
                <a:cs typeface="ＭＳ 明朝" panose="02020609040205080304" pitchFamily="17" charset="-128"/>
              </a:rPr>
              <a:t>の回収をもって研究参加に同意したと</a:t>
            </a:r>
            <a:r>
              <a:rPr lang="ja-JP" altLang="ja-JP" sz="4400" kern="100" dirty="0" smtClean="0">
                <a:latin typeface="メイリオ" panose="020B0604030504040204" pitchFamily="50" charset="-128"/>
                <a:ea typeface="メイリオ" panose="020B0604030504040204" pitchFamily="50" charset="-128"/>
                <a:cs typeface="ＭＳ 明朝" panose="02020609040205080304" pitchFamily="17" charset="-128"/>
              </a:rPr>
              <a:t>見なした</a:t>
            </a:r>
            <a:r>
              <a:rPr lang="ja-JP" altLang="en-US" sz="4400" kern="100" dirty="0">
                <a:latin typeface="メイリオ" panose="020B0604030504040204" pitchFamily="50" charset="-128"/>
                <a:ea typeface="メイリオ" panose="020B0604030504040204" pitchFamily="50" charset="-128"/>
                <a:cs typeface="ＭＳ 明朝" panose="02020609040205080304" pitchFamily="17" charset="-128"/>
              </a:rPr>
              <a:t>。</a:t>
            </a:r>
            <a:r>
              <a:rPr lang="en-US" altLang="ja-JP" sz="4400" kern="10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4400" kern="10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4</a:t>
            </a:r>
            <a:r>
              <a:rPr lang="ja-JP" altLang="en-US" sz="4400" kern="10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sz="4400" kern="10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7</a:t>
            </a:r>
            <a:r>
              <a:rPr lang="ja-JP" altLang="en-US" sz="4400" kern="10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日</a:t>
            </a:r>
            <a:r>
              <a:rPr lang="ja-JP" altLang="en-US" sz="4400" kern="100" dirty="0" smtClean="0">
                <a:latin typeface="メイリオ" panose="020B0604030504040204" pitchFamily="50" charset="-128"/>
                <a:ea typeface="メイリオ" panose="020B0604030504040204" pitchFamily="50" charset="-128"/>
                <a:cs typeface="ＭＳ 明朝" panose="02020609040205080304" pitchFamily="17" charset="-128"/>
              </a:rPr>
              <a:t>学</a:t>
            </a:r>
            <a:r>
              <a:rPr lang="ja-JP" altLang="en-US" sz="4400" kern="100" dirty="0">
                <a:latin typeface="メイリオ" panose="020B0604030504040204" pitchFamily="50" charset="-128"/>
                <a:ea typeface="メイリオ" panose="020B0604030504040204" pitchFamily="50" charset="-128"/>
                <a:cs typeface="ＭＳ 明朝" panose="02020609040205080304" pitchFamily="17" charset="-128"/>
              </a:rPr>
              <a:t>科内倫理審査で承認されている</a:t>
            </a:r>
            <a:r>
              <a:rPr lang="ja-JP" altLang="en-US" sz="4400" kern="100" dirty="0" smtClean="0">
                <a:latin typeface="メイリオ" panose="020B0604030504040204" pitchFamily="50" charset="-128"/>
                <a:ea typeface="メイリオ" panose="020B0604030504040204" pitchFamily="50" charset="-128"/>
                <a:cs typeface="ＭＳ 明朝" panose="02020609040205080304" pitchFamily="17" charset="-128"/>
              </a:rPr>
              <a:t>。</a:t>
            </a:r>
            <a:endParaRPr lang="en-US" altLang="ja-JP" sz="4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indent="133350" algn="just">
              <a:spcAft>
                <a:spcPts val="0"/>
              </a:spcAft>
            </a:pPr>
            <a:r>
              <a:rPr lang="ja-JP" altLang="en-US" sz="4800" b="1" kern="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結果</a:t>
            </a:r>
            <a:endParaRPr lang="ja-JP" altLang="ja-JP" sz="54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4" name="テキスト ボックス 13"/>
          <p:cNvSpPr txBox="1"/>
          <p:nvPr/>
        </p:nvSpPr>
        <p:spPr>
          <a:xfrm>
            <a:off x="1073265" y="35034535"/>
            <a:ext cx="28702000" cy="7725192"/>
          </a:xfrm>
          <a:prstGeom prst="rect">
            <a:avLst/>
          </a:prstGeom>
          <a:noFill/>
        </p:spPr>
        <p:txBody>
          <a:bodyPr wrap="square" rtlCol="0">
            <a:spAutoFit/>
          </a:bodyPr>
          <a:lstStyle/>
          <a:p>
            <a:pPr algn="just" latinLnBrk="1">
              <a:spcAft>
                <a:spcPts val="0"/>
              </a:spcAft>
            </a:pPr>
            <a:endParaRPr lang="en-US" altLang="ja-JP" sz="4800" kern="100" dirty="0" smtClean="0">
              <a:latin typeface="Times New Roman" panose="02020603050405020304" pitchFamily="18" charset="0"/>
              <a:ea typeface="ＭＳ 明朝" panose="02020609040205080304" pitchFamily="17" charset="-128"/>
              <a:cs typeface="Times New Roman" panose="02020603050405020304" pitchFamily="18" charset="0"/>
            </a:endParaRPr>
          </a:p>
          <a:p>
            <a:pPr algn="just" latinLnBrk="1">
              <a:spcAft>
                <a:spcPts val="0"/>
              </a:spcAft>
            </a:pPr>
            <a:r>
              <a:rPr lang="ja-JP" altLang="en-US" sz="4800" b="1" kern="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考察</a:t>
            </a:r>
            <a:endParaRPr lang="en-US" altLang="ja-JP" sz="48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latinLnBrk="1">
              <a:spcAft>
                <a:spcPts val="0"/>
              </a:spcAft>
            </a:pPr>
            <a:r>
              <a:rPr lang="ja-JP" altLang="en-US" sz="4400" kern="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A</a:t>
            </a:r>
            <a:r>
              <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rPr>
              <a:t>市</a:t>
            </a:r>
            <a:r>
              <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rPr>
              <a:t>N</a:t>
            </a:r>
            <a:r>
              <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rPr>
              <a:t>地区の高齢者は</a:t>
            </a:r>
            <a:r>
              <a:rPr lang="ja-JP"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病気</a:t>
            </a:r>
            <a:r>
              <a:rPr lang="ja-JP" altLang="en-US" sz="4400" kern="100" dirty="0" smtClean="0">
                <a:latin typeface="メイリオ" panose="020B0604030504040204" pitchFamily="50" charset="-128"/>
                <a:ea typeface="メイリオ" panose="020B0604030504040204" pitchFamily="50" charset="-128"/>
                <a:cs typeface="Times New Roman" panose="02020603050405020304" pitchFamily="18" charset="0"/>
              </a:rPr>
              <a:t>を持つ</a:t>
            </a:r>
            <a:r>
              <a:rPr lang="ja-JP"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人</a:t>
            </a:r>
            <a:r>
              <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rPr>
              <a:t>は</a:t>
            </a:r>
            <a:r>
              <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rPr>
              <a:t>7</a:t>
            </a:r>
            <a:r>
              <a:rPr lang="ja-JP"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割</a:t>
            </a:r>
            <a:r>
              <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rPr>
              <a:t>い</a:t>
            </a:r>
            <a:r>
              <a:rPr lang="ja-JP"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た</a:t>
            </a:r>
            <a:r>
              <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rPr>
              <a:t>が</a:t>
            </a:r>
            <a:r>
              <a:rPr lang="ja-JP"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4400" kern="100" dirty="0" smtClean="0">
                <a:latin typeface="メイリオ" panose="020B0604030504040204" pitchFamily="50" charset="-128"/>
                <a:ea typeface="メイリオ" panose="020B0604030504040204" pitchFamily="50" charset="-128"/>
                <a:cs typeface="Times New Roman" panose="02020603050405020304" pitchFamily="18" charset="0"/>
              </a:rPr>
              <a:t>自分は</a:t>
            </a:r>
            <a:r>
              <a:rPr lang="ja-JP"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健康</a:t>
            </a:r>
            <a:r>
              <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rPr>
              <a:t>だ</a:t>
            </a:r>
            <a:r>
              <a:rPr lang="ja-JP"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と</a:t>
            </a:r>
            <a:r>
              <a:rPr lang="ja-JP" altLang="en-US" sz="4400" kern="100" dirty="0" smtClean="0">
                <a:latin typeface="メイリオ" panose="020B0604030504040204" pitchFamily="50" charset="-128"/>
                <a:ea typeface="メイリオ" panose="020B0604030504040204" pitchFamily="50" charset="-128"/>
                <a:cs typeface="Times New Roman" panose="02020603050405020304" pitchFamily="18" charset="0"/>
              </a:rPr>
              <a:t>健康観を持つ</a:t>
            </a:r>
            <a:r>
              <a:rPr lang="ja-JP"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人</a:t>
            </a:r>
            <a:r>
              <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rPr>
              <a:t>は</a:t>
            </a:r>
            <a:r>
              <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rPr>
              <a:t>6</a:t>
            </a:r>
            <a:r>
              <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rPr>
              <a:t>割で</a:t>
            </a:r>
            <a:r>
              <a:rPr lang="ja-JP"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あ</a:t>
            </a:r>
            <a:r>
              <a:rPr lang="ja-JP" altLang="en-US" sz="4400" kern="100" dirty="0" smtClean="0">
                <a:latin typeface="メイリオ" panose="020B0604030504040204" pitchFamily="50" charset="-128"/>
                <a:ea typeface="メイリオ" panose="020B0604030504040204" pitchFamily="50" charset="-128"/>
                <a:cs typeface="Times New Roman" panose="02020603050405020304" pitchFamily="18" charset="0"/>
              </a:rPr>
              <a:t>った</a:t>
            </a:r>
            <a:r>
              <a:rPr lang="ja-JP"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rPr>
              <a:t>健康状態と活動</a:t>
            </a:r>
            <a:r>
              <a:rPr lang="ja-JP"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能力</a:t>
            </a:r>
            <a:r>
              <a:rPr lang="ja-JP" altLang="en-US" sz="44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4400" kern="100" dirty="0" smtClean="0">
                <a:latin typeface="メイリオ" panose="020B0604030504040204" pitchFamily="50" charset="-128"/>
                <a:ea typeface="メイリオ" panose="020B0604030504040204" pitchFamily="50" charset="-128"/>
                <a:cs typeface="Times New Roman" panose="02020603050405020304" pitchFamily="18" charset="0"/>
              </a:rPr>
              <a:t>健康状態と</a:t>
            </a:r>
            <a:r>
              <a:rPr lang="ja-JP"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食事</a:t>
            </a:r>
            <a:r>
              <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rPr>
              <a:t>バランスの</a:t>
            </a:r>
            <a:r>
              <a:rPr lang="ja-JP"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関係性</a:t>
            </a:r>
            <a:r>
              <a:rPr lang="ja-JP" altLang="en-US" sz="4400" kern="100" dirty="0" smtClean="0">
                <a:latin typeface="メイリオ" panose="020B0604030504040204" pitchFamily="50" charset="-128"/>
                <a:ea typeface="メイリオ" panose="020B0604030504040204" pitchFamily="50" charset="-128"/>
                <a:cs typeface="Times New Roman" panose="02020603050405020304" pitchFamily="18" charset="0"/>
              </a:rPr>
              <a:t>があるとは言えなかった</a:t>
            </a:r>
            <a:r>
              <a:rPr lang="ja-JP"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rPr>
              <a:t>しかし、健康・栄養を意識して食事を作るまたは食べる人は</a:t>
            </a:r>
            <a:r>
              <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rPr>
              <a:t>7</a:t>
            </a:r>
            <a:r>
              <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rPr>
              <a:t>割強みられた。一方、栄養診断得点は良好群が</a:t>
            </a:r>
            <a:r>
              <a:rPr lang="en-US" altLang="ja-JP" sz="4400" kern="100" dirty="0">
                <a:latin typeface="メイリオ" panose="020B0604030504040204" pitchFamily="50" charset="-128"/>
                <a:ea typeface="メイリオ" panose="020B0604030504040204" pitchFamily="50" charset="-128"/>
                <a:cs typeface="Times New Roman" panose="02020603050405020304" pitchFamily="18" charset="0"/>
              </a:rPr>
              <a:t>5</a:t>
            </a:r>
            <a:r>
              <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rPr>
              <a:t>割未満という結果となった。これらのことから、健康・栄養を意識して食事を作るまたは食べているが、十分な食事バランスの摂取を行えていないことがわかった</a:t>
            </a:r>
            <a:r>
              <a:rPr lang="ja-JP"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。食事</a:t>
            </a:r>
            <a:r>
              <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rPr>
              <a:t>バランスと活動能力の関連では、食事バランスである栄養診断得点が高いほど老研式活動能力指標の知的能動性も高くなっていた。このことから不足していた牛乳・油料理・</a:t>
            </a:r>
            <a:r>
              <a:rPr lang="ja-JP" altLang="ja-JP" sz="4400" kern="100" dirty="0" err="1">
                <a:latin typeface="メイリオ" panose="020B0604030504040204" pitchFamily="50" charset="-128"/>
                <a:ea typeface="メイリオ" panose="020B0604030504040204" pitchFamily="50" charset="-128"/>
                <a:cs typeface="Times New Roman" panose="02020603050405020304" pitchFamily="18" charset="0"/>
              </a:rPr>
              <a:t>いも</a:t>
            </a:r>
            <a:r>
              <a:rPr lang="ja-JP" altLang="ja-JP" sz="4400" kern="100" dirty="0">
                <a:latin typeface="メイリオ" panose="020B0604030504040204" pitchFamily="50" charset="-128"/>
                <a:ea typeface="メイリオ" panose="020B0604030504040204" pitchFamily="50" charset="-128"/>
                <a:cs typeface="Times New Roman" panose="02020603050405020304" pitchFamily="18" charset="0"/>
              </a:rPr>
              <a:t>類を含めた食事バランスを考え、食事を摂取することで知的能動性以外の手段的自立と社会的役割の活動能力指標も向上するのではないかと考えた</a:t>
            </a:r>
            <a:r>
              <a:rPr lang="ja-JP" altLang="ja-JP" sz="44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4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latinLnBrk="1">
              <a:spcAft>
                <a:spcPts val="0"/>
              </a:spcAft>
            </a:pPr>
            <a:r>
              <a:rPr lang="ja-JP" altLang="en-US" sz="4800" b="1" kern="100"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今後の展望</a:t>
            </a:r>
            <a:endParaRPr lang="en-US" altLang="ja-JP" sz="4800" b="1" kern="100"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latinLnBrk="1">
              <a:spcAft>
                <a:spcPts val="0"/>
              </a:spcAft>
            </a:pPr>
            <a:r>
              <a:rPr lang="ja-JP" altLang="en-US" sz="4400" kern="100" dirty="0" smtClean="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今後、高齢者</a:t>
            </a:r>
            <a:r>
              <a:rPr lang="ja-JP" altLang="en-US" sz="4400" kern="1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が</a:t>
            </a:r>
            <a:r>
              <a:rPr lang="ja-JP" altLang="en-US" sz="4400" kern="100" dirty="0" smtClean="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よりバランスのとれた食事を摂取することで、活動能力が向上することを期待する。</a:t>
            </a:r>
            <a:endParaRPr lang="en-US" altLang="ja-JP" sz="4400" kern="1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15" name="図 14"/>
          <p:cNvPicPr>
            <a:picLocks noChangeAspect="1"/>
          </p:cNvPicPr>
          <p:nvPr/>
        </p:nvPicPr>
        <p:blipFill rotWithShape="1">
          <a:blip r:embed="rId3"/>
          <a:srcRect t="7565" r="12282" b="5810"/>
          <a:stretch/>
        </p:blipFill>
        <p:spPr>
          <a:xfrm>
            <a:off x="14628690" y="13022121"/>
            <a:ext cx="15390852" cy="14114953"/>
          </a:xfrm>
          <a:prstGeom prst="rect">
            <a:avLst/>
          </a:prstGeom>
        </p:spPr>
      </p:pic>
      <p:pic>
        <p:nvPicPr>
          <p:cNvPr id="16" name="図 15"/>
          <p:cNvPicPr>
            <a:picLocks noChangeAspect="1"/>
          </p:cNvPicPr>
          <p:nvPr/>
        </p:nvPicPr>
        <p:blipFill>
          <a:blip r:embed="rId4"/>
          <a:stretch>
            <a:fillRect/>
          </a:stretch>
        </p:blipFill>
        <p:spPr>
          <a:xfrm>
            <a:off x="1073266" y="11647994"/>
            <a:ext cx="13176134" cy="6271149"/>
          </a:xfrm>
          <a:prstGeom prst="rect">
            <a:avLst/>
          </a:prstGeom>
        </p:spPr>
      </p:pic>
      <p:sp>
        <p:nvSpPr>
          <p:cNvPr id="18" name="テキスト ボックス 17"/>
          <p:cNvSpPr txBox="1"/>
          <p:nvPr/>
        </p:nvSpPr>
        <p:spPr>
          <a:xfrm>
            <a:off x="15278954" y="11658168"/>
            <a:ext cx="14419255" cy="1446550"/>
          </a:xfrm>
          <a:prstGeom prst="rect">
            <a:avLst/>
          </a:prstGeom>
          <a:noFill/>
        </p:spPr>
        <p:txBody>
          <a:bodyPr wrap="square" rtlCol="0">
            <a:spAutoFit/>
          </a:bodyPr>
          <a:lstStyle/>
          <a:p>
            <a:pPr lvl="0" algn="just" latinLnBrk="1"/>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食事バランスでは、牛乳・油料理・</a:t>
            </a:r>
            <a:r>
              <a:rPr lang="ja-JP" altLang="ja-JP" sz="4400" kern="100" dirty="0" err="1">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いも</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類の摂取が他の食品より低い結果となっている。</a:t>
            </a:r>
          </a:p>
        </p:txBody>
      </p:sp>
      <p:pic>
        <p:nvPicPr>
          <p:cNvPr id="19" name="図 18"/>
          <p:cNvPicPr>
            <a:picLocks noChangeAspect="1"/>
          </p:cNvPicPr>
          <p:nvPr/>
        </p:nvPicPr>
        <p:blipFill>
          <a:blip r:embed="rId5"/>
          <a:stretch>
            <a:fillRect/>
          </a:stretch>
        </p:blipFill>
        <p:spPr>
          <a:xfrm>
            <a:off x="1073266" y="18013118"/>
            <a:ext cx="13176134" cy="4723975"/>
          </a:xfrm>
          <a:prstGeom prst="rect">
            <a:avLst/>
          </a:prstGeom>
        </p:spPr>
      </p:pic>
      <p:pic>
        <p:nvPicPr>
          <p:cNvPr id="6" name="図 5"/>
          <p:cNvPicPr>
            <a:picLocks noChangeAspect="1"/>
          </p:cNvPicPr>
          <p:nvPr/>
        </p:nvPicPr>
        <p:blipFill>
          <a:blip r:embed="rId6"/>
          <a:stretch>
            <a:fillRect/>
          </a:stretch>
        </p:blipFill>
        <p:spPr>
          <a:xfrm>
            <a:off x="1057521" y="22678184"/>
            <a:ext cx="13176134" cy="5225330"/>
          </a:xfrm>
          <a:prstGeom prst="rect">
            <a:avLst/>
          </a:prstGeom>
        </p:spPr>
      </p:pic>
      <p:pic>
        <p:nvPicPr>
          <p:cNvPr id="7" name="図 6"/>
          <p:cNvPicPr>
            <a:picLocks noChangeAspect="1"/>
          </p:cNvPicPr>
          <p:nvPr/>
        </p:nvPicPr>
        <p:blipFill>
          <a:blip r:embed="rId7"/>
          <a:stretch>
            <a:fillRect/>
          </a:stretch>
        </p:blipFill>
        <p:spPr>
          <a:xfrm>
            <a:off x="1081138" y="27818400"/>
            <a:ext cx="13160390" cy="5621118"/>
          </a:xfrm>
          <a:prstGeom prst="rect">
            <a:avLst/>
          </a:prstGeom>
        </p:spPr>
      </p:pic>
      <p:sp>
        <p:nvSpPr>
          <p:cNvPr id="8" name="テキスト ボックス 7"/>
          <p:cNvSpPr txBox="1"/>
          <p:nvPr/>
        </p:nvSpPr>
        <p:spPr>
          <a:xfrm>
            <a:off x="1073265" y="34153367"/>
            <a:ext cx="13128901" cy="1446550"/>
          </a:xfrm>
          <a:prstGeom prst="rect">
            <a:avLst/>
          </a:prstGeom>
          <a:noFill/>
        </p:spPr>
        <p:txBody>
          <a:bodyPr wrap="square" rtlCol="0">
            <a:spAutoFit/>
          </a:bodyPr>
          <a:lstStyle/>
          <a:p>
            <a:pPr lvl="0" algn="just" latinLnBrk="1"/>
            <a:r>
              <a:rPr lang="ja-JP" altLang="ja-JP" sz="4400" kern="1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本や雑誌を読む」と「友人の家を訪ねる</a:t>
            </a:r>
            <a:r>
              <a:rPr lang="ja-JP" altLang="ja-JP" sz="4400" kern="100" dirty="0" smtClean="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」に</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「はい」と答えた割合は他の項目より低かった。</a:t>
            </a:r>
            <a:endPar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0" name="テキスト ボックス 9"/>
          <p:cNvSpPr txBox="1"/>
          <p:nvPr/>
        </p:nvSpPr>
        <p:spPr>
          <a:xfrm>
            <a:off x="15201899" y="27142669"/>
            <a:ext cx="14611464" cy="8894743"/>
          </a:xfrm>
          <a:prstGeom prst="rect">
            <a:avLst/>
          </a:prstGeom>
          <a:noFill/>
        </p:spPr>
        <p:txBody>
          <a:bodyPr wrap="square" rtlCol="0">
            <a:spAutoFit/>
          </a:bodyPr>
          <a:lstStyle/>
          <a:p>
            <a:pPr lvl="0" algn="just" latinLnBrk="1"/>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対象者の栄養診断得点の平均は</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7.06</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点で、男性</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7.45</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点、女性</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6.77</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点で、性別において有意な差は認めなかった。また、独居</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6.09</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点、同居</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7.31</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点による栄養得点も有意な差を認めなかった。</a:t>
            </a:r>
            <a:r>
              <a:rPr lang="ja-JP" altLang="en-US"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栄養診断得点の</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8</a:t>
            </a:r>
            <a:r>
              <a:rPr lang="ja-JP" altLang="en-US"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点以上を良好群、</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8</a:t>
            </a:r>
            <a:r>
              <a:rPr lang="ja-JP" altLang="en-US"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点未満を不良群とし、</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2</a:t>
            </a:r>
            <a:r>
              <a:rPr lang="ja-JP" altLang="en-US"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群に分類した</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A</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氏</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N</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地区の</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8</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点以上の「良好群」</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26</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名（</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49%</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8</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点未満の「不良群」</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27</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名（</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51%</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）であった。</a:t>
            </a:r>
            <a:endPar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endParaRPr>
          </a:p>
          <a:p>
            <a:pPr lvl="0" algn="just" latinLnBrk="1"/>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「栄養診断得点」と老研式の下位尺度である「活動・知的能動性」は関係性が認められた（</a:t>
            </a:r>
            <a:r>
              <a:rPr lang="en-US" altLang="ja-JP" sz="4400" kern="100" dirty="0">
                <a:solidFill>
                  <a:prstClr val="black"/>
                </a:solidFill>
                <a:latin typeface="ＭＳ 明朝" panose="02020609040205080304" pitchFamily="17" charset="-128"/>
                <a:ea typeface="ＭＳ 明朝" panose="02020609040205080304" pitchFamily="17" charset="-128"/>
                <a:cs typeface="Kartika"/>
              </a:rPr>
              <a:t>x</a:t>
            </a:r>
            <a:r>
              <a:rPr lang="ja-JP" altLang="ja-JP" sz="4400" kern="100" baseline="30000" dirty="0">
                <a:solidFill>
                  <a:prstClr val="black"/>
                </a:solidFill>
                <a:latin typeface="ＭＳ 明朝" panose="02020609040205080304" pitchFamily="17" charset="-128"/>
                <a:ea typeface="ＭＳ 明朝" panose="02020609040205080304" pitchFamily="17" charset="-128"/>
                <a:cs typeface="Kartika"/>
              </a:rPr>
              <a:t>２</a:t>
            </a:r>
            <a:r>
              <a:rPr lang="ja-JP" altLang="ja-JP" sz="4400" kern="100" dirty="0">
                <a:solidFill>
                  <a:prstClr val="black"/>
                </a:solidFill>
                <a:latin typeface="ＭＳ 明朝" panose="02020609040205080304" pitchFamily="17" charset="-128"/>
                <a:ea typeface="ＭＳ 明朝" panose="02020609040205080304" pitchFamily="17" charset="-128"/>
                <a:cs typeface="ＭＳ 明朝" panose="02020609040205080304" pitchFamily="17" charset="-128"/>
              </a:rPr>
              <a:t>検定、</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ｐ＝</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0.011</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）。また、両者には中等度の相関関係も認められた（</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Spearman</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の相関関係検定</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r</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0.345</a:t>
            </a:r>
            <a:r>
              <a:rPr lang="ja-JP"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rPr>
              <a:t>）。しかし、栄養診断得点と他の老研式活動能力の下位尺度の間では、有意な差が認められなかった。</a:t>
            </a:r>
            <a:endParaRPr lang="en-US" altLang="ja-JP" sz="4400" kern="100" dirty="0">
              <a:solidFill>
                <a:prstClr val="black"/>
              </a:solidFill>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2" name="テキスト ボックス 11"/>
          <p:cNvSpPr txBox="1"/>
          <p:nvPr/>
        </p:nvSpPr>
        <p:spPr>
          <a:xfrm>
            <a:off x="14628689" y="11538033"/>
            <a:ext cx="573210" cy="769441"/>
          </a:xfrm>
          <a:prstGeom prst="rect">
            <a:avLst/>
          </a:prstGeom>
          <a:noFill/>
        </p:spPr>
        <p:txBody>
          <a:bodyPr wrap="square" rtlCol="0">
            <a:spAutoFit/>
          </a:bodyPr>
          <a:lstStyle/>
          <a:p>
            <a:r>
              <a:rPr kumimoji="1" lang="ja-JP" altLang="en-US" sz="4400" dirty="0" smtClean="0">
                <a:latin typeface="メイリオ" panose="020B0604030504040204" pitchFamily="50" charset="-128"/>
                <a:ea typeface="メイリオ" panose="020B0604030504040204" pitchFamily="50" charset="-128"/>
              </a:rPr>
              <a:t>←</a:t>
            </a:r>
            <a:endParaRPr kumimoji="1" lang="ja-JP" altLang="en-US" sz="4400"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15424265" y="26463603"/>
            <a:ext cx="1063380" cy="769441"/>
          </a:xfrm>
          <a:prstGeom prst="rect">
            <a:avLst/>
          </a:prstGeom>
          <a:noFill/>
        </p:spPr>
        <p:txBody>
          <a:bodyPr wrap="square" rtlCol="0">
            <a:spAutoFit/>
          </a:bodyPr>
          <a:lstStyle/>
          <a:p>
            <a:r>
              <a:rPr kumimoji="1" lang="ja-JP" altLang="en-US" sz="4400" dirty="0" smtClean="0">
                <a:latin typeface="メイリオ" panose="020B0604030504040204" pitchFamily="50" charset="-128"/>
                <a:ea typeface="メイリオ" panose="020B0604030504040204" pitchFamily="50" charset="-128"/>
              </a:rPr>
              <a:t>↑</a:t>
            </a:r>
            <a:endParaRPr kumimoji="1" lang="ja-JP" altLang="en-US" sz="44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1447800" y="33513406"/>
            <a:ext cx="641466" cy="769441"/>
          </a:xfrm>
          <a:prstGeom prst="rect">
            <a:avLst/>
          </a:prstGeom>
          <a:noFill/>
        </p:spPr>
        <p:txBody>
          <a:bodyPr wrap="square" rtlCol="0">
            <a:spAutoFit/>
          </a:bodyPr>
          <a:lstStyle/>
          <a:p>
            <a:r>
              <a:rPr kumimoji="1" lang="ja-JP" altLang="en-US" sz="4400" dirty="0" smtClean="0"/>
              <a:t>↑</a:t>
            </a:r>
            <a:endParaRPr kumimoji="1" lang="ja-JP" altLang="en-US" sz="4400" dirty="0"/>
          </a:p>
        </p:txBody>
      </p:sp>
    </p:spTree>
    <p:extLst>
      <p:ext uri="{BB962C8B-B14F-4D97-AF65-F5344CB8AC3E}">
        <p14:creationId xmlns:p14="http://schemas.microsoft.com/office/powerpoint/2010/main" val="1975357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TotalTime>
  <Words>297</Words>
  <Application>Microsoft Office PowerPoint</Application>
  <PresentationFormat>ユーザー設定</PresentationFormat>
  <Paragraphs>19</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AR P丸ゴシック体M</vt:lpstr>
      <vt:lpstr>HGS創英角ﾎﾟｯﾌﾟ体</vt:lpstr>
      <vt:lpstr>Kartika</vt:lpstr>
      <vt:lpstr>ＭＳ Ｐゴシック</vt:lpstr>
      <vt:lpstr>ＭＳ 明朝</vt:lpstr>
      <vt:lpstr>メイリオ</vt:lpstr>
      <vt:lpstr>Arial</vt:lpstr>
      <vt:lpstr>Calibri</vt:lpstr>
      <vt:lpstr>Calibri Light</vt:lpstr>
      <vt:lpstr>Times New Roman</vt:lpstr>
      <vt:lpstr>Office テーマ</vt:lpstr>
      <vt:lpstr>A市N地区の高齢者の 食事バランスと活動能力の関連性</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池田智江</dc:creator>
  <cp:lastModifiedBy>池田智江</cp:lastModifiedBy>
  <cp:revision>27</cp:revision>
  <cp:lastPrinted>2017-11-20T00:33:10Z</cp:lastPrinted>
  <dcterms:created xsi:type="dcterms:W3CDTF">2017-11-17T05:15:23Z</dcterms:created>
  <dcterms:modified xsi:type="dcterms:W3CDTF">2017-11-20T09:37:32Z</dcterms:modified>
</cp:coreProperties>
</file>