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66" r:id="rId4"/>
    <p:sldId id="270" r:id="rId5"/>
    <p:sldId id="268" r:id="rId6"/>
    <p:sldId id="265" r:id="rId7"/>
    <p:sldId id="267" r:id="rId8"/>
    <p:sldId id="275" r:id="rId9"/>
    <p:sldId id="274" r:id="rId10"/>
    <p:sldId id="271" r:id="rId11"/>
    <p:sldId id="264"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A"/>
    <a:srgbClr val="FDFF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8" d="100"/>
          <a:sy n="118" d="100"/>
        </p:scale>
        <p:origin x="274" y="10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E7F99C-C107-46FB-93BE-241310A73992}" type="datetimeFigureOut">
              <a:t>2023/11/19</a:t>
            </a:fld>
            <a:endParaRPr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A9E049-1291-4F29-9045-2AFCE9CB0BE2}" type="slidenum">
              <a:t>‹#›</a:t>
            </a:fld>
            <a:endParaRPr lang="ja-JP" altLang="en-US"/>
          </a:p>
        </p:txBody>
      </p:sp>
    </p:spTree>
    <p:extLst>
      <p:ext uri="{BB962C8B-B14F-4D97-AF65-F5344CB8AC3E}">
        <p14:creationId xmlns:p14="http://schemas.microsoft.com/office/powerpoint/2010/main" val="29940789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3A9E049-1291-4F29-9045-2AFCE9CB0BE2}" type="slidenum">
              <a:rPr lang="en-US" altLang="ja-JP" smtClean="0"/>
              <a:t>1</a:t>
            </a:fld>
            <a:endParaRPr lang="ja-JP" altLang="en-US"/>
          </a:p>
        </p:txBody>
      </p:sp>
    </p:spTree>
    <p:extLst>
      <p:ext uri="{BB962C8B-B14F-4D97-AF65-F5344CB8AC3E}">
        <p14:creationId xmlns:p14="http://schemas.microsoft.com/office/powerpoint/2010/main" val="31160716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11/19/2023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11/19/2023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11/19/2023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11/19/2023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11/19/2023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11/19/2023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8AA19953-B07F-5A0E-6956-92B66DC57A73}"/>
              </a:ext>
            </a:extLst>
          </p:cNvPr>
          <p:cNvSpPr>
            <a:spLocks noGrp="1"/>
          </p:cNvSpPr>
          <p:nvPr>
            <p:ph type="ctrTitle"/>
          </p:nvPr>
        </p:nvSpPr>
        <p:spPr>
          <a:xfrm>
            <a:off x="592184" y="698600"/>
            <a:ext cx="10674094" cy="3348208"/>
          </a:xfrm>
        </p:spPr>
        <p:txBody>
          <a:bodyPr>
            <a:normAutofit fontScale="90000"/>
          </a:bodyPr>
          <a:lstStyle/>
          <a:p>
            <a:r>
              <a:rPr lang="ja-JP" altLang="en-US" sz="6600" dirty="0">
                <a:latin typeface="UD デジタル 教科書体 N-B"/>
                <a:ea typeface="UD デジタル 教科書体 N-B"/>
              </a:rPr>
              <a:t>生活保護制度に対する</a:t>
            </a:r>
            <a:br>
              <a:rPr lang="en-US" altLang="ja-JP" sz="6600" dirty="0">
                <a:latin typeface="UD デジタル 教科書体 N-B"/>
                <a:ea typeface="UD デジタル 教科書体 N-B"/>
              </a:rPr>
            </a:br>
            <a:r>
              <a:rPr lang="ja-JP" altLang="en-US" sz="6600" dirty="0">
                <a:latin typeface="UD デジタル 教科書体 N-B"/>
                <a:ea typeface="UD デジタル 教科書体 N-B"/>
              </a:rPr>
              <a:t>住民理解を高めるために</a:t>
            </a:r>
            <a:br>
              <a:rPr lang="en-US" altLang="ja-JP" sz="6600" dirty="0">
                <a:latin typeface="UD デジタル 教科書体 N-B"/>
                <a:ea typeface="UD デジタル 教科書体 N-B"/>
              </a:rPr>
            </a:br>
            <a:r>
              <a:rPr lang="ja-JP" altLang="en-US" sz="6600" dirty="0">
                <a:latin typeface="UD デジタル 教科書体 N-B"/>
                <a:ea typeface="UD デジタル 教科書体 N-B"/>
              </a:rPr>
              <a:t>必要なこと</a:t>
            </a:r>
            <a:br>
              <a:rPr lang="en-US" altLang="ja-JP" sz="6600" dirty="0">
                <a:latin typeface="UD デジタル 教科書体 N-B"/>
                <a:ea typeface="UD デジタル 教科書体 N-B"/>
              </a:rPr>
            </a:br>
            <a:r>
              <a:rPr lang="ja-JP" altLang="en-US" sz="3600" dirty="0">
                <a:solidFill>
                  <a:srgbClr val="FF0000"/>
                </a:solidFill>
                <a:latin typeface="UD デジタル 教科書体 N-B"/>
                <a:ea typeface="UD デジタル 教科書体 N-B"/>
              </a:rPr>
              <a:t>～生活困窮者への必要な支援とは</a:t>
            </a:r>
            <a:r>
              <a:rPr lang="ja-JP" altLang="en-US" sz="4000" dirty="0">
                <a:solidFill>
                  <a:srgbClr val="FF0000"/>
                </a:solidFill>
                <a:latin typeface="UD デジタル 教科書体 N-B"/>
                <a:ea typeface="UD デジタル 教科書体 N-B"/>
              </a:rPr>
              <a:t>～</a:t>
            </a:r>
            <a:endParaRPr lang="ja-JP" sz="4000" dirty="0">
              <a:solidFill>
                <a:srgbClr val="FF0000"/>
              </a:solidFill>
            </a:endParaRPr>
          </a:p>
        </p:txBody>
      </p:sp>
      <p:sp>
        <p:nvSpPr>
          <p:cNvPr id="20" name="Rectangle 19">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テキスト ボックス 2">
            <a:extLst>
              <a:ext uri="{FF2B5EF4-FFF2-40B4-BE49-F238E27FC236}">
                <a16:creationId xmlns:a16="http://schemas.microsoft.com/office/drawing/2014/main" id="{BE2F6C44-1767-DCD4-93EE-B8CF44B75F43}"/>
              </a:ext>
            </a:extLst>
          </p:cNvPr>
          <p:cNvSpPr txBox="1"/>
          <p:nvPr/>
        </p:nvSpPr>
        <p:spPr>
          <a:xfrm>
            <a:off x="2809702" y="4649354"/>
            <a:ext cx="6109854" cy="2246769"/>
          </a:xfrm>
          <a:prstGeom prst="rect">
            <a:avLst/>
          </a:prstGeom>
          <a:noFill/>
        </p:spPr>
        <p:txBody>
          <a:bodyPr wrap="square" lIns="91440" tIns="45720" rIns="91440" bIns="45720" rtlCol="0" anchor="t">
            <a:spAutoFit/>
          </a:bodyPr>
          <a:lstStyle/>
          <a:p>
            <a:pPr algn="ctr"/>
            <a:r>
              <a:rPr kumimoji="1" lang="en-US" altLang="ja-JP" sz="2800" dirty="0">
                <a:latin typeface="UD デジタル 教科書体 N-B"/>
                <a:ea typeface="UD デジタル 教科書体 N-B"/>
              </a:rPr>
              <a:t>2023.11.1</a:t>
            </a:r>
          </a:p>
          <a:p>
            <a:pPr algn="ctr"/>
            <a:r>
              <a:rPr kumimoji="1" lang="ja-JP" altLang="en-US" sz="2800" dirty="0">
                <a:latin typeface="UD デジタル 教科書体 N-B"/>
                <a:ea typeface="UD デジタル 教科書体 N-B"/>
              </a:rPr>
              <a:t>五所ゼミナール・旭川市役所</a:t>
            </a:r>
            <a:endParaRPr kumimoji="1" lang="en-US" altLang="ja-JP" sz="2800" dirty="0">
              <a:latin typeface="UD デジタル 教科書体 N-B"/>
              <a:ea typeface="UD デジタル 教科書体 N-B"/>
            </a:endParaRPr>
          </a:p>
          <a:p>
            <a:pPr algn="ctr"/>
            <a:r>
              <a:rPr kumimoji="1" lang="ja-JP" altLang="en-US" sz="2800" dirty="0">
                <a:latin typeface="UD デジタル 教科書体 N-B"/>
                <a:ea typeface="UD デジタル 教科書体 N-B"/>
              </a:rPr>
              <a:t>ワークショップ</a:t>
            </a:r>
            <a:endParaRPr kumimoji="1" lang="en-US" altLang="ja-JP" sz="2800" dirty="0">
              <a:latin typeface="UD デジタル 教科書体 N-B"/>
              <a:ea typeface="UD デジタル 教科書体 N-B"/>
            </a:endParaRPr>
          </a:p>
          <a:p>
            <a:pPr algn="ctr"/>
            <a:r>
              <a:rPr kumimoji="1" lang="ja-JP" altLang="en-US" sz="2800" dirty="0">
                <a:latin typeface="UD デジタル 教科書体 N-B"/>
                <a:ea typeface="UD デジタル 教科書体 N-B"/>
              </a:rPr>
              <a:t>場所：旭川市立大学</a:t>
            </a:r>
            <a:endParaRPr kumimoji="1" lang="en-US" altLang="ja-JP" sz="2800" dirty="0">
              <a:latin typeface="UD デジタル 教科書体 N-B"/>
              <a:ea typeface="UD デジタル 教科書体 N-B"/>
            </a:endParaRPr>
          </a:p>
          <a:p>
            <a:endParaRPr lang="ja-JP" altLang="en-US" sz="2800" dirty="0">
              <a:latin typeface="UD デジタル 教科書体 N-B"/>
              <a:ea typeface="UD デジタル 教科書体 N-B"/>
            </a:endParaRPr>
          </a:p>
        </p:txBody>
      </p:sp>
    </p:spTree>
    <p:extLst>
      <p:ext uri="{BB962C8B-B14F-4D97-AF65-F5344CB8AC3E}">
        <p14:creationId xmlns:p14="http://schemas.microsoft.com/office/powerpoint/2010/main" val="3875514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2D2B266D-3625-4584-A5C3-7D3F672CF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C463B99A-73EE-4FBB-B7C4-F9F9BCC25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3">
            <a:extLst>
              <a:ext uri="{FF2B5EF4-FFF2-40B4-BE49-F238E27FC236}">
                <a16:creationId xmlns:a16="http://schemas.microsoft.com/office/drawing/2014/main" id="{A5D2A5D1-BA0D-47D3-B051-DA7743C46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219825"/>
          </a:xfrm>
          <a:custGeom>
            <a:avLst/>
            <a:gdLst>
              <a:gd name="connsiteX0" fmla="*/ 6789701 w 12192000"/>
              <a:gd name="connsiteY0" fmla="*/ 6151588 h 6219825"/>
              <a:gd name="connsiteX1" fmla="*/ 6788702 w 12192000"/>
              <a:gd name="connsiteY1" fmla="*/ 6151666 h 6219825"/>
              <a:gd name="connsiteX2" fmla="*/ 6788476 w 12192000"/>
              <a:gd name="connsiteY2" fmla="*/ 6152200 h 6219825"/>
              <a:gd name="connsiteX3" fmla="*/ 9834 w 12192000"/>
              <a:gd name="connsiteY3" fmla="*/ 0 h 6219825"/>
              <a:gd name="connsiteX4" fmla="*/ 12357 w 12192000"/>
              <a:gd name="connsiteY4" fmla="*/ 1 h 6219825"/>
              <a:gd name="connsiteX5" fmla="*/ 12192000 w 12192000"/>
              <a:gd name="connsiteY5" fmla="*/ 1 h 6219825"/>
              <a:gd name="connsiteX6" fmla="*/ 12192000 w 12192000"/>
              <a:gd name="connsiteY6" fmla="*/ 5105401 h 6219825"/>
              <a:gd name="connsiteX7" fmla="*/ 12191716 w 12192000"/>
              <a:gd name="connsiteY7" fmla="*/ 5105401 h 6219825"/>
              <a:gd name="connsiteX8" fmla="*/ 12192000 w 12192000"/>
              <a:gd name="connsiteY8" fmla="*/ 5256977 h 6219825"/>
              <a:gd name="connsiteX9" fmla="*/ 12061096 w 12192000"/>
              <a:gd name="connsiteY9" fmla="*/ 5296034 h 6219825"/>
              <a:gd name="connsiteX10" fmla="*/ 11676800 w 12192000"/>
              <a:gd name="connsiteY10" fmla="*/ 5399652 h 6219825"/>
              <a:gd name="connsiteX11" fmla="*/ 10425355 w 12192000"/>
              <a:gd name="connsiteY11" fmla="*/ 5683310 h 6219825"/>
              <a:gd name="connsiteX12" fmla="*/ 9424022 w 12192000"/>
              <a:gd name="connsiteY12" fmla="*/ 5858546 h 6219825"/>
              <a:gd name="connsiteX13" fmla="*/ 8458419 w 12192000"/>
              <a:gd name="connsiteY13" fmla="*/ 5992303 h 6219825"/>
              <a:gd name="connsiteX14" fmla="*/ 7715970 w 12192000"/>
              <a:gd name="connsiteY14" fmla="*/ 6072283 h 6219825"/>
              <a:gd name="connsiteX15" fmla="*/ 6951716 w 12192000"/>
              <a:gd name="connsiteY15" fmla="*/ 6138091 h 6219825"/>
              <a:gd name="connsiteX16" fmla="*/ 6936303 w 12192000"/>
              <a:gd name="connsiteY16" fmla="*/ 6140163 h 6219825"/>
              <a:gd name="connsiteX17" fmla="*/ 6790448 w 12192000"/>
              <a:gd name="connsiteY17" fmla="*/ 6151529 h 6219825"/>
              <a:gd name="connsiteX18" fmla="*/ 6799941 w 12192000"/>
              <a:gd name="connsiteY18" fmla="*/ 6153349 h 6219825"/>
              <a:gd name="connsiteX19" fmla="*/ 6835432 w 12192000"/>
              <a:gd name="connsiteY19" fmla="*/ 6151642 h 6219825"/>
              <a:gd name="connsiteX20" fmla="*/ 6884003 w 12192000"/>
              <a:gd name="connsiteY20" fmla="*/ 6148662 h 6219825"/>
              <a:gd name="connsiteX21" fmla="*/ 7578771 w 12192000"/>
              <a:gd name="connsiteY21" fmla="*/ 6116122 h 6219825"/>
              <a:gd name="connsiteX22" fmla="*/ 8623845 w 12192000"/>
              <a:gd name="connsiteY22" fmla="*/ 6029188 h 6219825"/>
              <a:gd name="connsiteX23" fmla="*/ 9479970 w 12192000"/>
              <a:gd name="connsiteY23" fmla="*/ 5925239 h 6219825"/>
              <a:gd name="connsiteX24" fmla="*/ 10629308 w 12192000"/>
              <a:gd name="connsiteY24" fmla="*/ 5731000 h 6219825"/>
              <a:gd name="connsiteX25" fmla="*/ 11998498 w 12192000"/>
              <a:gd name="connsiteY25" fmla="*/ 5404869 h 6219825"/>
              <a:gd name="connsiteX26" fmla="*/ 12192000 w 12192000"/>
              <a:gd name="connsiteY26" fmla="*/ 5347846 h 6219825"/>
              <a:gd name="connsiteX27" fmla="*/ 12192000 w 12192000"/>
              <a:gd name="connsiteY27" fmla="*/ 5402606 h 6219825"/>
              <a:gd name="connsiteX28" fmla="*/ 11829257 w 12192000"/>
              <a:gd name="connsiteY28" fmla="*/ 5507950 h 6219825"/>
              <a:gd name="connsiteX29" fmla="*/ 10939183 w 12192000"/>
              <a:gd name="connsiteY29" fmla="*/ 5722555 h 6219825"/>
              <a:gd name="connsiteX30" fmla="*/ 9985530 w 12192000"/>
              <a:gd name="connsiteY30" fmla="*/ 5902635 h 6219825"/>
              <a:gd name="connsiteX31" fmla="*/ 9186882 w 12192000"/>
              <a:gd name="connsiteY31" fmla="*/ 6018631 h 6219825"/>
              <a:gd name="connsiteX32" fmla="*/ 8578198 w 12192000"/>
              <a:gd name="connsiteY32" fmla="*/ 6088179 h 6219825"/>
              <a:gd name="connsiteX33" fmla="*/ 7864358 w 12192000"/>
              <a:gd name="connsiteY33" fmla="*/ 6149656 h 6219825"/>
              <a:gd name="connsiteX34" fmla="*/ 6935502 w 12192000"/>
              <a:gd name="connsiteY34" fmla="*/ 6201071 h 6219825"/>
              <a:gd name="connsiteX35" fmla="*/ 6477750 w 12192000"/>
              <a:gd name="connsiteY35" fmla="*/ 6214980 h 6219825"/>
              <a:gd name="connsiteX36" fmla="*/ 6362294 w 12192000"/>
              <a:gd name="connsiteY36" fmla="*/ 6219825 h 6219825"/>
              <a:gd name="connsiteX37" fmla="*/ 6057129 w 12192000"/>
              <a:gd name="connsiteY37" fmla="*/ 6219825 h 6219825"/>
              <a:gd name="connsiteX38" fmla="*/ 5977784 w 12192000"/>
              <a:gd name="connsiteY38" fmla="*/ 6215229 h 6219825"/>
              <a:gd name="connsiteX39" fmla="*/ 5265087 w 12192000"/>
              <a:gd name="connsiteY39" fmla="*/ 6178965 h 6219825"/>
              <a:gd name="connsiteX40" fmla="*/ 4346277 w 12192000"/>
              <a:gd name="connsiteY40" fmla="*/ 6116869 h 6219825"/>
              <a:gd name="connsiteX41" fmla="*/ 3373045 w 12192000"/>
              <a:gd name="connsiteY41" fmla="*/ 6018259 h 6219825"/>
              <a:gd name="connsiteX42" fmla="*/ 2362173 w 12192000"/>
              <a:gd name="connsiteY42" fmla="*/ 5899282 h 6219825"/>
              <a:gd name="connsiteX43" fmla="*/ 1233178 w 12192000"/>
              <a:gd name="connsiteY43" fmla="*/ 5726033 h 6219825"/>
              <a:gd name="connsiteX44" fmla="*/ 68500 w 12192000"/>
              <a:gd name="connsiteY44" fmla="*/ 5486226 h 6219825"/>
              <a:gd name="connsiteX45" fmla="*/ 0 w 12192000"/>
              <a:gd name="connsiteY45" fmla="*/ 5468863 h 6219825"/>
              <a:gd name="connsiteX46" fmla="*/ 0 w 12192000"/>
              <a:gd name="connsiteY46" fmla="*/ 5412351 h 6219825"/>
              <a:gd name="connsiteX47" fmla="*/ 72441 w 12192000"/>
              <a:gd name="connsiteY47" fmla="*/ 5431135 h 6219825"/>
              <a:gd name="connsiteX48" fmla="*/ 600716 w 12192000"/>
              <a:gd name="connsiteY48" fmla="*/ 5549555 h 6219825"/>
              <a:gd name="connsiteX49" fmla="*/ 1769512 w 12192000"/>
              <a:gd name="connsiteY49" fmla="*/ 5759811 h 6219825"/>
              <a:gd name="connsiteX50" fmla="*/ 2613554 w 12192000"/>
              <a:gd name="connsiteY50" fmla="*/ 5876802 h 6219825"/>
              <a:gd name="connsiteX51" fmla="*/ 2581134 w 12192000"/>
              <a:gd name="connsiteY51" fmla="*/ 5866867 h 6219825"/>
              <a:gd name="connsiteX52" fmla="*/ 1112635 w 12192000"/>
              <a:gd name="connsiteY52" fmla="*/ 5534031 h 6219825"/>
              <a:gd name="connsiteX53" fmla="*/ 420412 w 12192000"/>
              <a:gd name="connsiteY53" fmla="*/ 5334514 h 6219825"/>
              <a:gd name="connsiteX54" fmla="*/ 0 w 12192000"/>
              <a:gd name="connsiteY54" fmla="*/ 5195539 h 6219825"/>
              <a:gd name="connsiteX55" fmla="*/ 60 w 12192000"/>
              <a:gd name="connsiteY55" fmla="*/ 5105401 h 6219825"/>
              <a:gd name="connsiteX56" fmla="*/ 0 w 12192000"/>
              <a:gd name="connsiteY56" fmla="*/ 5105401 h 6219825"/>
              <a:gd name="connsiteX57" fmla="*/ 0 w 12192000"/>
              <a:gd name="connsiteY57" fmla="*/ 1 h 6219825"/>
              <a:gd name="connsiteX58" fmla="*/ 9834 w 12192000"/>
              <a:gd name="connsiteY58" fmla="*/ 1 h 6219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2192000" h="6219825">
                <a:moveTo>
                  <a:pt x="6789701" y="6151588"/>
                </a:moveTo>
                <a:lnTo>
                  <a:pt x="6788702" y="6151666"/>
                </a:lnTo>
                <a:cubicBezTo>
                  <a:pt x="6788627" y="6151844"/>
                  <a:pt x="6788551" y="6152022"/>
                  <a:pt x="6788476" y="6152200"/>
                </a:cubicBezTo>
                <a:close/>
                <a:moveTo>
                  <a:pt x="9834" y="0"/>
                </a:moveTo>
                <a:lnTo>
                  <a:pt x="12357" y="1"/>
                </a:lnTo>
                <a:lnTo>
                  <a:pt x="12192000" y="1"/>
                </a:lnTo>
                <a:lnTo>
                  <a:pt x="12192000" y="5105401"/>
                </a:lnTo>
                <a:lnTo>
                  <a:pt x="12191716" y="5105401"/>
                </a:lnTo>
                <a:lnTo>
                  <a:pt x="12192000" y="5256977"/>
                </a:lnTo>
                <a:lnTo>
                  <a:pt x="12061096" y="5296034"/>
                </a:lnTo>
                <a:cubicBezTo>
                  <a:pt x="11933500" y="5332263"/>
                  <a:pt x="11805390" y="5366806"/>
                  <a:pt x="11676800" y="5399652"/>
                </a:cubicBezTo>
                <a:cubicBezTo>
                  <a:pt x="11262789" y="5507204"/>
                  <a:pt x="10845343" y="5600846"/>
                  <a:pt x="10425355" y="5683310"/>
                </a:cubicBezTo>
                <a:cubicBezTo>
                  <a:pt x="10092810" y="5748549"/>
                  <a:pt x="9759033" y="5806970"/>
                  <a:pt x="9424022" y="5858546"/>
                </a:cubicBezTo>
                <a:cubicBezTo>
                  <a:pt x="9102997" y="5908224"/>
                  <a:pt x="8781133" y="5952809"/>
                  <a:pt x="8458419" y="5992303"/>
                </a:cubicBezTo>
                <a:cubicBezTo>
                  <a:pt x="8211360" y="6022481"/>
                  <a:pt x="7963792" y="6048065"/>
                  <a:pt x="7715970" y="6072283"/>
                </a:cubicBezTo>
                <a:lnTo>
                  <a:pt x="6951716" y="6138091"/>
                </a:lnTo>
                <a:lnTo>
                  <a:pt x="6936303" y="6140163"/>
                </a:lnTo>
                <a:lnTo>
                  <a:pt x="6790448" y="6151529"/>
                </a:lnTo>
                <a:lnTo>
                  <a:pt x="6799941" y="6153349"/>
                </a:lnTo>
                <a:cubicBezTo>
                  <a:pt x="6811623" y="6153816"/>
                  <a:pt x="6823734" y="6151642"/>
                  <a:pt x="6835432" y="6151642"/>
                </a:cubicBezTo>
                <a:cubicBezTo>
                  <a:pt x="6851580" y="6151642"/>
                  <a:pt x="6867729" y="6149034"/>
                  <a:pt x="6884003" y="6148662"/>
                </a:cubicBezTo>
                <a:cubicBezTo>
                  <a:pt x="7115805" y="6143198"/>
                  <a:pt x="7347351" y="6131026"/>
                  <a:pt x="7578771" y="6116122"/>
                </a:cubicBezTo>
                <a:cubicBezTo>
                  <a:pt x="7927552" y="6093644"/>
                  <a:pt x="8276080" y="6065453"/>
                  <a:pt x="8623845" y="6029188"/>
                </a:cubicBezTo>
                <a:cubicBezTo>
                  <a:pt x="8909939" y="5999878"/>
                  <a:pt x="9195310" y="5965228"/>
                  <a:pt x="9479970" y="5925239"/>
                </a:cubicBezTo>
                <a:cubicBezTo>
                  <a:pt x="9864901" y="5870842"/>
                  <a:pt x="10248014" y="5806101"/>
                  <a:pt x="10629308" y="5731000"/>
                </a:cubicBezTo>
                <a:cubicBezTo>
                  <a:pt x="11090114" y="5639842"/>
                  <a:pt x="11546975" y="5532291"/>
                  <a:pt x="11998498" y="5404869"/>
                </a:cubicBezTo>
                <a:lnTo>
                  <a:pt x="12192000" y="5347846"/>
                </a:lnTo>
                <a:lnTo>
                  <a:pt x="12192000" y="5402606"/>
                </a:lnTo>
                <a:lnTo>
                  <a:pt x="11829257" y="5507950"/>
                </a:lnTo>
                <a:cubicBezTo>
                  <a:pt x="11534769" y="5587680"/>
                  <a:pt x="11238120" y="5658596"/>
                  <a:pt x="10939183" y="5722555"/>
                </a:cubicBezTo>
                <a:cubicBezTo>
                  <a:pt x="10622824" y="5790365"/>
                  <a:pt x="10304941" y="5850387"/>
                  <a:pt x="9985530" y="5902635"/>
                </a:cubicBezTo>
                <a:cubicBezTo>
                  <a:pt x="9720036" y="5946102"/>
                  <a:pt x="9453814" y="5984764"/>
                  <a:pt x="9186882" y="6018631"/>
                </a:cubicBezTo>
                <a:cubicBezTo>
                  <a:pt x="8984197" y="6044216"/>
                  <a:pt x="8781514" y="6068309"/>
                  <a:pt x="8578198" y="6088179"/>
                </a:cubicBezTo>
                <a:lnTo>
                  <a:pt x="7864358" y="6149656"/>
                </a:lnTo>
                <a:cubicBezTo>
                  <a:pt x="7554994" y="6172009"/>
                  <a:pt x="7245502" y="6189895"/>
                  <a:pt x="6935502" y="6201071"/>
                </a:cubicBezTo>
                <a:lnTo>
                  <a:pt x="6477750" y="6214980"/>
                </a:lnTo>
                <a:cubicBezTo>
                  <a:pt x="6439195" y="6212895"/>
                  <a:pt x="6400529" y="6214521"/>
                  <a:pt x="6362294" y="6219825"/>
                </a:cubicBezTo>
                <a:lnTo>
                  <a:pt x="6057129" y="6219825"/>
                </a:lnTo>
                <a:lnTo>
                  <a:pt x="5977784" y="6215229"/>
                </a:lnTo>
                <a:lnTo>
                  <a:pt x="5265087" y="6178965"/>
                </a:lnTo>
                <a:cubicBezTo>
                  <a:pt x="4958267" y="6166544"/>
                  <a:pt x="4651826" y="6146055"/>
                  <a:pt x="4346277" y="6116869"/>
                </a:cubicBezTo>
                <a:lnTo>
                  <a:pt x="3373045" y="6018259"/>
                </a:lnTo>
                <a:cubicBezTo>
                  <a:pt x="3035412" y="5983982"/>
                  <a:pt x="2698456" y="5944327"/>
                  <a:pt x="2362173" y="5899282"/>
                </a:cubicBezTo>
                <a:cubicBezTo>
                  <a:pt x="1984692" y="5849108"/>
                  <a:pt x="1608364" y="5791358"/>
                  <a:pt x="1233178" y="5726033"/>
                </a:cubicBezTo>
                <a:cubicBezTo>
                  <a:pt x="842181" y="5657291"/>
                  <a:pt x="453758" y="5578770"/>
                  <a:pt x="68500" y="5486226"/>
                </a:cubicBezTo>
                <a:lnTo>
                  <a:pt x="0" y="5468863"/>
                </a:lnTo>
                <a:lnTo>
                  <a:pt x="0" y="5412351"/>
                </a:lnTo>
                <a:lnTo>
                  <a:pt x="72441" y="5431135"/>
                </a:lnTo>
                <a:cubicBezTo>
                  <a:pt x="247961" y="5473331"/>
                  <a:pt x="424164" y="5512608"/>
                  <a:pt x="600716" y="5549555"/>
                </a:cubicBezTo>
                <a:cubicBezTo>
                  <a:pt x="988279" y="5630403"/>
                  <a:pt x="1378133" y="5699330"/>
                  <a:pt x="1769512" y="5759811"/>
                </a:cubicBezTo>
                <a:cubicBezTo>
                  <a:pt x="2052426" y="5803406"/>
                  <a:pt x="2335725" y="5843519"/>
                  <a:pt x="2613554" y="5876802"/>
                </a:cubicBezTo>
                <a:cubicBezTo>
                  <a:pt x="2605544" y="5879410"/>
                  <a:pt x="2594611" y="5869350"/>
                  <a:pt x="2581134" y="5866867"/>
                </a:cubicBezTo>
                <a:cubicBezTo>
                  <a:pt x="2087178" y="5774877"/>
                  <a:pt x="1597684" y="5663937"/>
                  <a:pt x="1112635" y="5534031"/>
                </a:cubicBezTo>
                <a:cubicBezTo>
                  <a:pt x="880453" y="5471934"/>
                  <a:pt x="649713" y="5405428"/>
                  <a:pt x="420412" y="5334514"/>
                </a:cubicBezTo>
                <a:lnTo>
                  <a:pt x="0" y="5195539"/>
                </a:lnTo>
                <a:lnTo>
                  <a:pt x="60" y="5105401"/>
                </a:lnTo>
                <a:lnTo>
                  <a:pt x="0" y="5105401"/>
                </a:lnTo>
                <a:lnTo>
                  <a:pt x="0" y="1"/>
                </a:lnTo>
                <a:lnTo>
                  <a:pt x="9834" y="1"/>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362F5151-CAFF-4460-EE01-0DBB9F7371C0}"/>
              </a:ext>
            </a:extLst>
          </p:cNvPr>
          <p:cNvSpPr>
            <a:spLocks noGrp="1"/>
          </p:cNvSpPr>
          <p:nvPr>
            <p:ph type="title"/>
          </p:nvPr>
        </p:nvSpPr>
        <p:spPr>
          <a:xfrm>
            <a:off x="1550893" y="217055"/>
            <a:ext cx="8727664" cy="1100182"/>
          </a:xfrm>
        </p:spPr>
        <p:txBody>
          <a:bodyPr>
            <a:normAutofit/>
          </a:bodyPr>
          <a:lstStyle/>
          <a:p>
            <a:pPr defTabSz="749808"/>
            <a:r>
              <a:rPr lang="ja-JP" altLang="en-US" sz="4000" kern="1200">
                <a:latin typeface="UD デジタル 教科書体 N-B"/>
                <a:ea typeface="UD デジタル 教科書体 N-B"/>
                <a:cs typeface="Calibri Light"/>
              </a:rPr>
              <a:t>ワークショップ</a:t>
            </a:r>
            <a:r>
              <a:rPr lang="ja-JP" altLang="en-US" sz="3250" kern="1200">
                <a:latin typeface="UD デジタル 教科書体 N-B"/>
                <a:ea typeface="UD デジタル 教科書体 N-B"/>
                <a:cs typeface="Calibri Light"/>
              </a:rPr>
              <a:t> </a:t>
            </a:r>
            <a:r>
              <a:rPr lang="ja-JP" altLang="en-US" sz="2800" kern="1200">
                <a:latin typeface="UD デジタル 教科書体 N-B"/>
                <a:ea typeface="UD デジタル 教科書体 N-B"/>
                <a:cs typeface="Calibri Light"/>
              </a:rPr>
              <a:t>13:40～15：10</a:t>
            </a:r>
            <a:endParaRPr lang="ja-JP" altLang="en-US" sz="2800">
              <a:latin typeface="UD デジタル 教科書体 N-B" panose="02020700000000000000" pitchFamily="17" charset="-128"/>
              <a:ea typeface="UD デジタル 教科書体 N-B" panose="02020700000000000000" pitchFamily="17" charset="-128"/>
              <a:cs typeface="Calibri Light"/>
            </a:endParaRPr>
          </a:p>
        </p:txBody>
      </p:sp>
      <p:sp>
        <p:nvSpPr>
          <p:cNvPr id="3" name="コンテンツ プレースホルダー 2">
            <a:extLst>
              <a:ext uri="{FF2B5EF4-FFF2-40B4-BE49-F238E27FC236}">
                <a16:creationId xmlns:a16="http://schemas.microsoft.com/office/drawing/2014/main" id="{8C415F20-1551-0D8C-2FAD-3E3485E37F49}"/>
              </a:ext>
            </a:extLst>
          </p:cNvPr>
          <p:cNvSpPr>
            <a:spLocks noGrp="1"/>
          </p:cNvSpPr>
          <p:nvPr>
            <p:ph idx="1"/>
          </p:nvPr>
        </p:nvSpPr>
        <p:spPr>
          <a:xfrm>
            <a:off x="1548606" y="2724133"/>
            <a:ext cx="8727664" cy="3598672"/>
          </a:xfrm>
        </p:spPr>
        <p:txBody>
          <a:bodyPr vert="horz" lIns="91440" tIns="45720" rIns="91440" bIns="45720" rtlCol="0" anchor="t">
            <a:normAutofit/>
          </a:bodyPr>
          <a:lstStyle/>
          <a:p>
            <a:pPr marL="0" indent="0" defTabSz="749808">
              <a:spcBef>
                <a:spcPts val="820"/>
              </a:spcBef>
              <a:buNone/>
            </a:pPr>
            <a:endParaRPr lang="en-US" altLang="ja-JP" sz="1700" kern="1200" dirty="0">
              <a:solidFill>
                <a:schemeClr val="tx1"/>
              </a:solidFill>
              <a:latin typeface="UD デジタル 教科書体 N-B"/>
              <a:ea typeface="UD デジタル 教科書体 N-B"/>
              <a:cs typeface="Calibri" panose="020F0502020204030204"/>
            </a:endParaRPr>
          </a:p>
          <a:p>
            <a:pPr marL="0" indent="0" defTabSz="749808">
              <a:spcBef>
                <a:spcPts val="820"/>
              </a:spcBef>
              <a:buNone/>
            </a:pPr>
            <a:r>
              <a:rPr lang="ja-JP" altLang="en-US" sz="3200" kern="1200" dirty="0">
                <a:latin typeface="UD デジタル 教科書体 N-B"/>
                <a:ea typeface="UD デジタル 教科書体 N-B"/>
                <a:cs typeface="Calibri" panose="020F0502020204030204"/>
              </a:rPr>
              <a:t>2グループに分かれ用意したテーマについてワークショップを行います。</a:t>
            </a:r>
          </a:p>
          <a:p>
            <a:pPr marL="0" indent="0" defTabSz="749808">
              <a:spcBef>
                <a:spcPts val="820"/>
              </a:spcBef>
              <a:buNone/>
            </a:pPr>
            <a:r>
              <a:rPr lang="ja-JP" altLang="en-US" sz="3200" kern="1200" dirty="0">
                <a:latin typeface="UD デジタル 教科書体 N-B"/>
                <a:ea typeface="UD デジタル 教科書体 N-B"/>
                <a:cs typeface="Calibri" panose="020F0502020204030204"/>
              </a:rPr>
              <a:t>各グループの進行役がワークショップ終了後にグループ発表を行います。</a:t>
            </a:r>
            <a:endParaRPr lang="en-US" altLang="ja-JP" sz="3200" kern="1200" dirty="0">
              <a:latin typeface="UD デジタル 教科書体 N-B"/>
              <a:ea typeface="UD デジタル 教科書体 N-B"/>
              <a:cs typeface="Calibri" panose="020F0502020204030204"/>
            </a:endParaRPr>
          </a:p>
          <a:p>
            <a:pPr defTabSz="749808">
              <a:spcBef>
                <a:spcPts val="820"/>
              </a:spcBef>
              <a:buFont typeface="Wingdings" panose="05000000000000000000" pitchFamily="2" charset="2"/>
              <a:buChar char="ü"/>
            </a:pPr>
            <a:r>
              <a:rPr lang="ja-JP" altLang="en-US" sz="2000" kern="1200" dirty="0">
                <a:latin typeface="UD デジタル 教科書体 N-B"/>
                <a:ea typeface="UD デジタル 教科書体 N-B"/>
                <a:cs typeface="Calibri" panose="020F0502020204030204"/>
              </a:rPr>
              <a:t>ワークショップでは模造紙と付箋を用いて行います。</a:t>
            </a:r>
            <a:endParaRPr lang="ja-JP" altLang="en-US" sz="2000" dirty="0">
              <a:latin typeface="UD デジタル 教科書体 N-B"/>
              <a:ea typeface="UD デジタル 教科書体 N-B"/>
              <a:cs typeface="Calibri" panose="020F0502020204030204"/>
            </a:endParaRPr>
          </a:p>
        </p:txBody>
      </p:sp>
      <p:sp>
        <p:nvSpPr>
          <p:cNvPr id="5" name="テキスト ボックス 4">
            <a:extLst>
              <a:ext uri="{FF2B5EF4-FFF2-40B4-BE49-F238E27FC236}">
                <a16:creationId xmlns:a16="http://schemas.microsoft.com/office/drawing/2014/main" id="{C5CC1E79-8DB4-3186-FCEA-FC6A82596591}"/>
              </a:ext>
            </a:extLst>
          </p:cNvPr>
          <p:cNvSpPr txBox="1"/>
          <p:nvPr/>
        </p:nvSpPr>
        <p:spPr>
          <a:xfrm>
            <a:off x="1188513" y="1221804"/>
            <a:ext cx="9092501" cy="1323439"/>
          </a:xfrm>
          <a:prstGeom prst="rect">
            <a:avLst/>
          </a:prstGeom>
          <a:noFill/>
        </p:spPr>
        <p:txBody>
          <a:bodyPr wrap="square" lIns="91440" tIns="45720" rIns="91440" bIns="45720" rtlCol="0" anchor="t">
            <a:spAutoFit/>
          </a:bodyPr>
          <a:lstStyle/>
          <a:p>
            <a:pPr defTabSz="749808">
              <a:spcAft>
                <a:spcPts val="600"/>
              </a:spcAft>
            </a:pPr>
            <a:r>
              <a:rPr kumimoji="1" lang="ja-JP" altLang="en-US" sz="4000" kern="1200">
                <a:solidFill>
                  <a:srgbClr val="FF0000"/>
                </a:solidFill>
                <a:latin typeface="UD デジタル 教科書体 N-B"/>
                <a:ea typeface="UD デジタル 教科書体 N-B"/>
              </a:rPr>
              <a:t>「生活保護制度に対する</a:t>
            </a:r>
            <a:br>
              <a:rPr lang="ja-JP" altLang="en-US" sz="4000" kern="1200">
                <a:solidFill>
                  <a:srgbClr val="FF0000"/>
                </a:solidFill>
                <a:latin typeface="UD デジタル 教科書体 N-B" panose="02020700000000000000" pitchFamily="17" charset="-128"/>
                <a:ea typeface="UD デジタル 教科書体 N-B" panose="02020700000000000000" pitchFamily="17" charset="-128"/>
              </a:rPr>
            </a:br>
            <a:r>
              <a:rPr lang="ja-JP" altLang="en-US" sz="4000" kern="1200">
                <a:solidFill>
                  <a:srgbClr val="FF0000"/>
                </a:solidFill>
                <a:latin typeface="UD デジタル 教科書体 N-B" panose="02020700000000000000" pitchFamily="17" charset="-128"/>
                <a:ea typeface="UD デジタル 教科書体 N-B" panose="02020700000000000000" pitchFamily="17" charset="-128"/>
              </a:rPr>
              <a:t>住民</a:t>
            </a:r>
            <a:r>
              <a:rPr kumimoji="1" lang="ja-JP" altLang="en-US" sz="4000" kern="1200">
                <a:solidFill>
                  <a:srgbClr val="FF0000"/>
                </a:solidFill>
                <a:latin typeface="UD デジタル 教科書体 N-B"/>
                <a:ea typeface="UD デジタル 教科書体 N-B"/>
              </a:rPr>
              <a:t>理解を高めるために必要なこと」</a:t>
            </a:r>
            <a:endParaRPr kumimoji="1" lang="ja-JP" altLang="en-US" sz="4000">
              <a:solidFill>
                <a:srgbClr val="FF0000"/>
              </a:solidFill>
              <a:latin typeface="UD デジタル 教科書体 N-B"/>
              <a:ea typeface="UD デジタル 教科書体 N-B"/>
            </a:endParaRPr>
          </a:p>
        </p:txBody>
      </p:sp>
    </p:spTree>
    <p:extLst>
      <p:ext uri="{BB962C8B-B14F-4D97-AF65-F5344CB8AC3E}">
        <p14:creationId xmlns:p14="http://schemas.microsoft.com/office/powerpoint/2010/main" val="23330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ight Triangle 20">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53230E84-E90C-9EAA-C4F2-9D48FC0AEF2D}"/>
              </a:ext>
            </a:extLst>
          </p:cNvPr>
          <p:cNvSpPr>
            <a:spLocks noGrp="1"/>
          </p:cNvSpPr>
          <p:nvPr>
            <p:ph type="title"/>
          </p:nvPr>
        </p:nvSpPr>
        <p:spPr>
          <a:xfrm>
            <a:off x="2323805" y="3259373"/>
            <a:ext cx="7190793" cy="840409"/>
          </a:xfrm>
        </p:spPr>
        <p:txBody>
          <a:bodyPr vert="horz" lIns="91440" tIns="45720" rIns="91440" bIns="45720" rtlCol="0" anchor="b">
            <a:normAutofit fontScale="90000"/>
          </a:bodyPr>
          <a:lstStyle/>
          <a:p>
            <a:pPr algn="ctr"/>
            <a:r>
              <a:rPr kumimoji="1" lang="ja-JP" altLang="en-US" sz="4900" kern="1200" dirty="0">
                <a:latin typeface="UD デジタル 教科書体 N-B"/>
                <a:ea typeface="UD デジタル 教科書体 N-B"/>
              </a:rPr>
              <a:t>発表</a:t>
            </a:r>
            <a:br>
              <a:rPr kumimoji="1" lang="en-US" altLang="ja-JP" kern="1200" dirty="0">
                <a:latin typeface="UD デジタル 教科書体 N-B"/>
                <a:ea typeface="UD デジタル 教科書体 N-B"/>
              </a:rPr>
            </a:br>
            <a:r>
              <a:rPr kumimoji="1" lang="ja-JP" altLang="en-US" sz="4000" kern="1200" dirty="0">
                <a:latin typeface="UD デジタル 教科書体 N-B"/>
                <a:ea typeface="UD デジタル 教科書体 N-B"/>
              </a:rPr>
              <a:t>　</a:t>
            </a:r>
            <a:br>
              <a:rPr kumimoji="1" lang="en-US" altLang="ja-JP" sz="4000" kern="1200" dirty="0">
                <a:latin typeface="UD デジタル 教科書体 N-B"/>
                <a:ea typeface="UD デジタル 教科書体 N-B"/>
              </a:rPr>
            </a:br>
            <a:r>
              <a:rPr kumimoji="1" lang="ja-JP" altLang="en-US" sz="4000" kern="1200" dirty="0">
                <a:latin typeface="UD デジタル 教科書体 N-B"/>
                <a:ea typeface="UD デジタル 教科書体 N-B"/>
              </a:rPr>
              <a:t>各グループ　１０分</a:t>
            </a:r>
            <a:endParaRPr lang="ja-JP" altLang="en-US" sz="4000" kern="1200" dirty="0">
              <a:latin typeface="UD デジタル 教科書体 N-B"/>
              <a:ea typeface="UD デジタル 教科書体 N-B"/>
              <a:cs typeface="Calibri Light"/>
            </a:endParaRPr>
          </a:p>
        </p:txBody>
      </p:sp>
    </p:spTree>
    <p:extLst>
      <p:ext uri="{BB962C8B-B14F-4D97-AF65-F5344CB8AC3E}">
        <p14:creationId xmlns:p14="http://schemas.microsoft.com/office/powerpoint/2010/main" val="978519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8BD2202-DED6-75DC-6F1E-106378F11255}"/>
              </a:ext>
            </a:extLst>
          </p:cNvPr>
          <p:cNvSpPr>
            <a:spLocks noGrp="1"/>
          </p:cNvSpPr>
          <p:nvPr>
            <p:ph type="title"/>
          </p:nvPr>
        </p:nvSpPr>
        <p:spPr>
          <a:xfrm>
            <a:off x="2862309" y="2314581"/>
            <a:ext cx="10515600" cy="1325563"/>
          </a:xfrm>
        </p:spPr>
        <p:txBody>
          <a:bodyPr>
            <a:normAutofit/>
          </a:bodyPr>
          <a:lstStyle/>
          <a:p>
            <a:r>
              <a:rPr kumimoji="1" lang="ja-JP" altLang="en-US" sz="4000" dirty="0">
                <a:latin typeface="UD デジタル 教科書体 N-B" panose="02020700000000000000" pitchFamily="17" charset="-128"/>
                <a:ea typeface="UD デジタル 教科書体 N-B" panose="02020700000000000000" pitchFamily="17" charset="-128"/>
              </a:rPr>
              <a:t>市役所職員様からの感想</a:t>
            </a:r>
          </a:p>
        </p:txBody>
      </p:sp>
      <p:sp>
        <p:nvSpPr>
          <p:cNvPr id="3" name="テキスト ボックス 2">
            <a:extLst>
              <a:ext uri="{FF2B5EF4-FFF2-40B4-BE49-F238E27FC236}">
                <a16:creationId xmlns:a16="http://schemas.microsoft.com/office/drawing/2014/main" id="{5209E4D6-3341-A263-9349-C168D5451EBC}"/>
              </a:ext>
            </a:extLst>
          </p:cNvPr>
          <p:cNvSpPr txBox="1"/>
          <p:nvPr/>
        </p:nvSpPr>
        <p:spPr>
          <a:xfrm>
            <a:off x="5073365" y="3286201"/>
            <a:ext cx="1714500"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4000" dirty="0">
                <a:latin typeface="UD Digi Kyokasho N-B" panose="02020700000000000000" pitchFamily="49" charset="-128"/>
                <a:ea typeface="UD Digi Kyokasho N-B" panose="02020700000000000000" pitchFamily="49" charset="-128"/>
              </a:rPr>
              <a:t>10分</a:t>
            </a:r>
          </a:p>
        </p:txBody>
      </p:sp>
      <p:pic>
        <p:nvPicPr>
          <p:cNvPr id="1026" name="Picture 2" descr="平社員のイラスト（男性）">
            <a:extLst>
              <a:ext uri="{FF2B5EF4-FFF2-40B4-BE49-F238E27FC236}">
                <a16:creationId xmlns:a16="http://schemas.microsoft.com/office/drawing/2014/main" id="{D453D19B-39AA-35B1-8EDD-60D0089C08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9824" y="2977362"/>
            <a:ext cx="3286125"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9589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984D9A21-92A3-C5A5-B6E3-88DDF1C14087}"/>
              </a:ext>
            </a:extLst>
          </p:cNvPr>
          <p:cNvSpPr>
            <a:spLocks noGrp="1"/>
          </p:cNvSpPr>
          <p:nvPr>
            <p:ph idx="1"/>
          </p:nvPr>
        </p:nvSpPr>
        <p:spPr>
          <a:xfrm>
            <a:off x="245533" y="124690"/>
            <a:ext cx="11700933" cy="6849687"/>
          </a:xfrm>
        </p:spPr>
        <p:txBody>
          <a:bodyPr vert="horz" lIns="91440" tIns="45720" rIns="91440" bIns="45720" rtlCol="0" anchor="t">
            <a:noAutofit/>
          </a:bodyPr>
          <a:lstStyle/>
          <a:p>
            <a:pPr marL="0" indent="0">
              <a:spcBef>
                <a:spcPts val="0"/>
              </a:spcBef>
              <a:buNone/>
            </a:pPr>
            <a:r>
              <a:rPr kumimoji="1" lang="ja-JP" altLang="en-US" sz="4000" dirty="0">
                <a:latin typeface="UD デジタル 教科書体 N-B" panose="02020700000000000000" pitchFamily="17" charset="-128"/>
                <a:ea typeface="UD デジタル 教科書体 N-B" panose="02020700000000000000" pitchFamily="17" charset="-128"/>
              </a:rPr>
              <a:t>タイムスケジュール</a:t>
            </a:r>
            <a:endParaRPr kumimoji="1" lang="en-US" altLang="ja-JP" sz="4000"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endParaRPr kumimoji="1" lang="en-US" altLang="ja-JP" sz="3600"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en-US" altLang="ja-JP" dirty="0">
                <a:latin typeface="UD デジタル 教科書体 N-B"/>
                <a:ea typeface="UD デジタル 教科書体 N-B"/>
              </a:rPr>
              <a:t>13</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00</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13</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20</a:t>
            </a:r>
            <a:r>
              <a:rPr kumimoji="1" lang="ja-JP" altLang="en-US" dirty="0">
                <a:latin typeface="UD デジタル 教科書体 N-B"/>
                <a:ea typeface="UD デジタル 教科書体 N-B"/>
              </a:rPr>
              <a:t>　「</a:t>
            </a:r>
            <a:r>
              <a:rPr kumimoji="1" lang="ja-JP" altLang="en-US" dirty="0">
                <a:solidFill>
                  <a:srgbClr val="FF0000"/>
                </a:solidFill>
                <a:latin typeface="UD デジタル 教科書体 N-B"/>
                <a:ea typeface="UD デジタル 教科書体 N-B"/>
              </a:rPr>
              <a:t>生活保護受給率低下の要因として考えられること</a:t>
            </a:r>
            <a:r>
              <a:rPr kumimoji="1" lang="ja-JP" altLang="en-US" dirty="0">
                <a:latin typeface="UD デジタル 教科書体 N-B"/>
                <a:ea typeface="UD デジタル 教科書体 N-B"/>
              </a:rPr>
              <a:t>」</a:t>
            </a:r>
            <a:endParaRPr kumimoji="1" lang="en-US" altLang="ja-JP" dirty="0">
              <a:latin typeface="UD デジタル 教科書体 N-B"/>
              <a:ea typeface="UD デジタル 教科書体 N-B"/>
            </a:endParaRPr>
          </a:p>
          <a:p>
            <a:pPr marL="0" indent="0">
              <a:spcBef>
                <a:spcPts val="0"/>
              </a:spcBef>
              <a:buNone/>
            </a:pPr>
            <a:r>
              <a:rPr kumimoji="1" lang="en-US" altLang="ja-JP" dirty="0">
                <a:latin typeface="UD デジタル 教科書体 N-B"/>
                <a:ea typeface="UD デジタル 教科書体 N-B"/>
              </a:rPr>
              <a:t>　　　　　　　　　　　　　　　　　　　　　　　　【</a:t>
            </a:r>
            <a:r>
              <a:rPr kumimoji="1" lang="ja-JP" altLang="en-US" dirty="0">
                <a:latin typeface="UD デジタル 教科書体 N-B"/>
                <a:ea typeface="UD デジタル 教科書体 N-B"/>
              </a:rPr>
              <a:t>発表者</a:t>
            </a:r>
            <a:r>
              <a:rPr kumimoji="1" lang="en-US" altLang="ja-JP" dirty="0">
                <a:latin typeface="UD デジタル 教科書体 N-B"/>
                <a:ea typeface="UD デジタル 教科書体 N-B"/>
              </a:rPr>
              <a:t>】</a:t>
            </a:r>
            <a:r>
              <a:rPr kumimoji="1" lang="ja-JP" altLang="en-US" dirty="0">
                <a:latin typeface="UD デジタル 教科書体 N-B"/>
                <a:ea typeface="UD デジタル 教科書体 N-B"/>
              </a:rPr>
              <a:t>進藤</a:t>
            </a:r>
            <a:endParaRPr lang="en-US" altLang="ja-JP" dirty="0">
              <a:latin typeface="UD デジタル 教科書体 N-B"/>
              <a:ea typeface="UD デジタル 教科書体 N-B"/>
            </a:endParaRPr>
          </a:p>
          <a:p>
            <a:pPr marL="0" indent="0">
              <a:spcBef>
                <a:spcPts val="0"/>
              </a:spcBef>
              <a:buNone/>
            </a:pPr>
            <a:endParaRPr lang="en-US" altLang="ja-JP" b="0" i="0" u="none" strike="noStrike" kern="1200" cap="none" spc="0" normalizeH="0" baseline="0" noProof="0" dirty="0">
              <a:ln>
                <a:noFill/>
              </a:ln>
              <a:solidFill>
                <a:prstClr val="black"/>
              </a:solidFill>
              <a:effectLst/>
              <a:uLnTx/>
              <a:uFillTx/>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13</a:t>
            </a:r>
            <a:r>
              <a:rPr kumimoji="1" lang="ja-JP" altLang="en-US" b="0" i="0" u="none" strike="noStrike" kern="1200" cap="none" spc="0" normalizeH="0" baseline="0" noProof="0" dirty="0">
                <a:ln>
                  <a:noFill/>
                </a:ln>
                <a:solidFill>
                  <a:prstClr val="black"/>
                </a:solidFill>
                <a:effectLst/>
                <a:uLnTx/>
                <a:uFillTx/>
                <a:latin typeface="UD デジタル 教科書体 N-B"/>
                <a:ea typeface="UD デジタル 教科書体 N-B"/>
              </a:rPr>
              <a:t>：</a:t>
            </a: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20</a:t>
            </a:r>
            <a:r>
              <a:rPr kumimoji="1" lang="ja-JP" altLang="en-US" b="0" i="0" u="none" strike="noStrike" kern="1200" cap="none" spc="0" normalizeH="0" baseline="0" noProof="0" dirty="0">
                <a:ln>
                  <a:noFill/>
                </a:ln>
                <a:solidFill>
                  <a:prstClr val="black"/>
                </a:solidFill>
                <a:effectLst/>
                <a:uLnTx/>
                <a:uFillTx/>
                <a:latin typeface="UD デジタル 教科書体 N-B"/>
                <a:ea typeface="UD デジタル 教科書体 N-B"/>
              </a:rPr>
              <a:t>～</a:t>
            </a: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13</a:t>
            </a:r>
            <a:r>
              <a:rPr kumimoji="1" lang="ja-JP" altLang="en-US" b="0" i="0" u="none" strike="noStrike" kern="1200" cap="none" spc="0" normalizeH="0" baseline="0" noProof="0" dirty="0">
                <a:ln>
                  <a:noFill/>
                </a:ln>
                <a:solidFill>
                  <a:prstClr val="black"/>
                </a:solidFill>
                <a:effectLst/>
                <a:uLnTx/>
                <a:uFillTx/>
                <a:latin typeface="UD デジタル 教科書体 N-B"/>
                <a:ea typeface="UD デジタル 教科書体 N-B"/>
              </a:rPr>
              <a:t>：</a:t>
            </a: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30</a:t>
            </a:r>
            <a:r>
              <a:rPr kumimoji="1" lang="ja-JP" altLang="en-US" b="0" i="0" u="none" strike="noStrike" kern="1200" cap="none" spc="0" normalizeH="0" baseline="0" noProof="0" dirty="0">
                <a:ln>
                  <a:noFill/>
                </a:ln>
                <a:solidFill>
                  <a:prstClr val="black"/>
                </a:solidFill>
                <a:effectLst/>
                <a:uLnTx/>
                <a:uFillTx/>
                <a:latin typeface="UD デジタル 教科書体 N-B"/>
                <a:ea typeface="UD デジタル 教科書体 N-B"/>
              </a:rPr>
              <a:t>　質疑・意見</a:t>
            </a: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a:t>
            </a:r>
            <a:r>
              <a:rPr kumimoji="1" lang="ja-JP" altLang="en-US" b="0" i="0" u="none" strike="noStrike" kern="1200" cap="none" spc="0" normalizeH="0" baseline="0" noProof="0" dirty="0">
                <a:ln>
                  <a:noFill/>
                </a:ln>
                <a:solidFill>
                  <a:prstClr val="black"/>
                </a:solidFill>
                <a:effectLst/>
                <a:uLnTx/>
                <a:uFillTx/>
                <a:latin typeface="UD デジタル 教科書体 N-B"/>
                <a:ea typeface="UD デジタル 教科書体 N-B"/>
              </a:rPr>
              <a:t>市役所職員様</a:t>
            </a:r>
            <a:r>
              <a:rPr kumimoji="1"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rPr>
              <a:t>)</a:t>
            </a:r>
            <a:endParaRPr lang="en-US" altLang="ja-JP" b="0" i="0" u="none" strike="noStrike" kern="1200" cap="none" spc="0" normalizeH="0" baseline="0" noProof="0" dirty="0">
              <a:ln>
                <a:noFill/>
              </a:ln>
              <a:solidFill>
                <a:prstClr val="black"/>
              </a:solidFill>
              <a:effectLst/>
              <a:uLnTx/>
              <a:uFillTx/>
              <a:latin typeface="UD デジタル 教科書体 N-B"/>
              <a:ea typeface="UD デジタル 教科書体 N-B"/>
            </a:endParaRPr>
          </a:p>
          <a:p>
            <a:pPr marL="0" indent="0">
              <a:spcBef>
                <a:spcPts val="0"/>
              </a:spcBef>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en-US" altLang="ja-JP" dirty="0">
                <a:latin typeface="UD デジタル 教科書体 N-B"/>
                <a:ea typeface="UD デジタル 教科書体 N-B"/>
              </a:rPr>
              <a:t>13</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30</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13</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40</a:t>
            </a:r>
            <a:r>
              <a:rPr kumimoji="1" lang="ja-JP" altLang="en-US" dirty="0">
                <a:latin typeface="UD デジタル 教科書体 N-B"/>
                <a:ea typeface="UD デジタル 教科書体 N-B"/>
              </a:rPr>
              <a:t>　休憩</a:t>
            </a:r>
            <a:endParaRPr lang="en-US" altLang="ja-JP" dirty="0">
              <a:latin typeface="UD デジタル 教科書体 N-B"/>
              <a:ea typeface="UD デジタル 教科書体 N-B"/>
            </a:endParaRPr>
          </a:p>
          <a:p>
            <a:pPr marL="0" indent="0">
              <a:spcBef>
                <a:spcPts val="0"/>
              </a:spcBef>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en-US" altLang="ja-JP" dirty="0">
                <a:latin typeface="UD デジタル 教科書体 N-B"/>
                <a:ea typeface="UD デジタル 教科書体 N-B"/>
              </a:rPr>
              <a:t>13</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40</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15</a:t>
            </a:r>
            <a:r>
              <a:rPr kumimoji="1" lang="ja-JP" altLang="en-US" dirty="0">
                <a:latin typeface="UD デジタル 教科書体 N-B"/>
                <a:ea typeface="UD デジタル 教科書体 N-B"/>
              </a:rPr>
              <a:t>：4</a:t>
            </a:r>
            <a:r>
              <a:rPr kumimoji="1" lang="en-US" altLang="ja-JP" dirty="0">
                <a:latin typeface="UD デジタル 教科書体 N-B"/>
                <a:ea typeface="UD デジタル 教科書体 N-B"/>
              </a:rPr>
              <a:t>0</a:t>
            </a:r>
            <a:r>
              <a:rPr kumimoji="1" lang="ja-JP" altLang="en-US" dirty="0">
                <a:latin typeface="UD デジタル 教科書体 N-B"/>
                <a:ea typeface="UD デジタル 教科書体 N-B"/>
              </a:rPr>
              <a:t>　ワークショップ「</a:t>
            </a:r>
            <a:r>
              <a:rPr kumimoji="1" lang="ja-JP" altLang="en-US" dirty="0">
                <a:solidFill>
                  <a:srgbClr val="FF0000"/>
                </a:solidFill>
                <a:latin typeface="UD デジタル 教科書体 N-B"/>
                <a:ea typeface="UD デジタル 教科書体 N-B"/>
              </a:rPr>
              <a:t>生活保護制度に対する住民理解を</a:t>
            </a:r>
            <a:endParaRPr kumimoji="1" lang="en-US" altLang="ja-JP" dirty="0">
              <a:solidFill>
                <a:srgbClr val="FF0000"/>
              </a:solidFill>
              <a:latin typeface="UD デジタル 教科書体 N-B"/>
              <a:ea typeface="UD デジタル 教科書体 N-B"/>
            </a:endParaRPr>
          </a:p>
          <a:p>
            <a:pPr marL="0" indent="0">
              <a:spcBef>
                <a:spcPts val="0"/>
              </a:spcBef>
              <a:buNone/>
            </a:pPr>
            <a:r>
              <a:rPr kumimoji="1" lang="ja-JP" altLang="en-US" dirty="0">
                <a:solidFill>
                  <a:srgbClr val="FF0000"/>
                </a:solidFill>
                <a:latin typeface="UD デジタル 教科書体 N-B"/>
                <a:ea typeface="UD デジタル 教科書体 N-B"/>
              </a:rPr>
              <a:t>　　　　　　　　　　　　　　　　　　　　高めるために必要なこと</a:t>
            </a:r>
            <a:r>
              <a:rPr kumimoji="1" lang="ja-JP" altLang="en-US" dirty="0">
                <a:latin typeface="UD デジタル 教科書体 N-B"/>
                <a:ea typeface="UD デジタル 教科書体 N-B"/>
              </a:rPr>
              <a:t>」　　　　　　　　</a:t>
            </a:r>
            <a:endParaRPr kumimoji="1" lang="en-US" altLang="ja-JP" dirty="0">
              <a:latin typeface="UD デジタル 教科書体 N-B"/>
              <a:ea typeface="UD デジタル 教科書体 N-B"/>
            </a:endParaRPr>
          </a:p>
          <a:p>
            <a:pPr marL="0" indent="0">
              <a:spcBef>
                <a:spcPts val="0"/>
              </a:spcBef>
              <a:buNone/>
            </a:pPr>
            <a:r>
              <a:rPr kumimoji="1" lang="ja-JP" altLang="en-US" dirty="0">
                <a:latin typeface="UD デジタル 教科書体 N-B"/>
                <a:ea typeface="UD デジタル 教科書体 N-B"/>
              </a:rPr>
              <a:t>　　　　　　　　　　</a:t>
            </a:r>
            <a:r>
              <a:rPr kumimoji="1" lang="en-US" altLang="ja-JP" dirty="0">
                <a:latin typeface="UD デジタル 教科書体 N-B"/>
                <a:ea typeface="UD デジタル 教科書体 N-B"/>
              </a:rPr>
              <a:t>【</a:t>
            </a:r>
            <a:r>
              <a:rPr kumimoji="1" lang="ja-JP" altLang="en-US" dirty="0">
                <a:latin typeface="UD デジタル 教科書体 N-B"/>
                <a:ea typeface="UD デジタル 教科書体 N-B"/>
              </a:rPr>
              <a:t>進行</a:t>
            </a:r>
            <a:r>
              <a:rPr kumimoji="1" lang="en-US" altLang="ja-JP" dirty="0">
                <a:latin typeface="UD デジタル 教科書体 N-B"/>
                <a:ea typeface="UD デジタル 教科書体 N-B"/>
              </a:rPr>
              <a:t>】</a:t>
            </a:r>
            <a:r>
              <a:rPr kumimoji="1" lang="ja-JP" altLang="en-US" dirty="0">
                <a:latin typeface="UD デジタル 教科書体 N-B"/>
                <a:ea typeface="UD デジタル 教科書体 N-B"/>
              </a:rPr>
              <a:t>Ａグループ：菅原　Ｂグループ：一條</a:t>
            </a:r>
            <a:endParaRPr lang="en-US" altLang="ja-JP" dirty="0">
              <a:latin typeface="UD デジタル 教科書体 N-B"/>
              <a:ea typeface="UD デジタル 教科書体 N-B"/>
            </a:endParaRPr>
          </a:p>
          <a:p>
            <a:pPr marL="0" indent="0">
              <a:spcBef>
                <a:spcPts val="0"/>
              </a:spcBef>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en-US" altLang="ja-JP" dirty="0">
                <a:latin typeface="UD デジタル 教科書体 N-B"/>
                <a:ea typeface="UD デジタル 教科書体 N-B"/>
              </a:rPr>
              <a:t>15</a:t>
            </a:r>
            <a:r>
              <a:rPr kumimoji="1" lang="ja-JP" altLang="en-US" dirty="0">
                <a:latin typeface="UD デジタル 教科書体 N-B"/>
                <a:ea typeface="UD デジタル 教科書体 N-B"/>
              </a:rPr>
              <a:t>：4</a:t>
            </a:r>
            <a:r>
              <a:rPr kumimoji="1" lang="en-US" altLang="ja-JP" dirty="0">
                <a:latin typeface="UD デジタル 教科書体 N-B"/>
                <a:ea typeface="UD デジタル 教科書体 N-B"/>
              </a:rPr>
              <a:t>0</a:t>
            </a:r>
            <a:r>
              <a:rPr kumimoji="1" lang="ja-JP" altLang="en-US" dirty="0">
                <a:latin typeface="UD デジタル 教科書体 N-B"/>
                <a:ea typeface="UD デジタル 教科書体 N-B"/>
              </a:rPr>
              <a:t>～</a:t>
            </a:r>
            <a:r>
              <a:rPr kumimoji="1" lang="en-US" altLang="ja-JP" dirty="0">
                <a:latin typeface="UD デジタル 教科書体 N-B"/>
                <a:ea typeface="UD デジタル 教科書体 N-B"/>
              </a:rPr>
              <a:t>16</a:t>
            </a:r>
            <a:r>
              <a:rPr kumimoji="1" lang="ja-JP" altLang="en-US" dirty="0">
                <a:latin typeface="UD デジタル 教科書体 N-B"/>
                <a:ea typeface="UD デジタル 教科書体 N-B"/>
              </a:rPr>
              <a:t>：0</a:t>
            </a:r>
            <a:r>
              <a:rPr kumimoji="1" lang="en-US" altLang="ja-JP" dirty="0">
                <a:latin typeface="UD デジタル 教科書体 N-B"/>
                <a:ea typeface="UD デジタル 教科書体 N-B"/>
              </a:rPr>
              <a:t>0</a:t>
            </a:r>
            <a:r>
              <a:rPr kumimoji="1" lang="ja-JP" altLang="en-US" dirty="0">
                <a:latin typeface="UD デジタル 教科書体 N-B"/>
                <a:ea typeface="UD デジタル 教科書体 N-B"/>
              </a:rPr>
              <a:t>　発表（各グループ</a:t>
            </a:r>
            <a:r>
              <a:rPr kumimoji="1" lang="en-US" altLang="ja-JP" dirty="0">
                <a:latin typeface="UD デジタル 教科書体 N-B"/>
                <a:ea typeface="UD デジタル 教科書体 N-B"/>
              </a:rPr>
              <a:t>10</a:t>
            </a:r>
            <a:r>
              <a:rPr kumimoji="1" lang="ja-JP" altLang="en-US" dirty="0">
                <a:latin typeface="UD デジタル 教科書体 N-B"/>
                <a:ea typeface="UD デジタル 教科書体 N-B"/>
              </a:rPr>
              <a:t>分）</a:t>
            </a:r>
            <a:endParaRPr lang="en-US" altLang="ja-JP" dirty="0">
              <a:latin typeface="UD デジタル 教科書体 N-B"/>
              <a:ea typeface="UD デジタル 教科書体 N-B"/>
            </a:endParaRPr>
          </a:p>
          <a:p>
            <a:pPr marL="0" indent="0">
              <a:spcBef>
                <a:spcPts val="0"/>
              </a:spcBef>
              <a:buNone/>
            </a:pPr>
            <a:endParaRPr lang="en-US" altLang="ja-JP" dirty="0">
              <a:latin typeface="UD デジタル 教科書体 N-B" panose="02020700000000000000" pitchFamily="17" charset="-128"/>
              <a:ea typeface="UD デジタル 教科書体 N-B" panose="02020700000000000000" pitchFamily="17" charset="-128"/>
            </a:endParaRPr>
          </a:p>
          <a:p>
            <a:pPr marL="0" indent="0">
              <a:spcBef>
                <a:spcPts val="0"/>
              </a:spcBef>
              <a:buNone/>
            </a:pPr>
            <a:r>
              <a:rPr kumimoji="1" lang="ja-JP" altLang="en-US" dirty="0">
                <a:latin typeface="UD デジタル 教科書体 N-B"/>
                <a:ea typeface="UD デジタル 教科書体 N-B"/>
              </a:rPr>
              <a:t>16：00～16：10　市役所職員様から感想</a:t>
            </a:r>
            <a:endParaRPr lang="ja-JP" altLang="en-US" dirty="0">
              <a:latin typeface="UD デジタル 教科書体 N-B"/>
              <a:ea typeface="UD デジタル 教科書体 N-B"/>
            </a:endParaRPr>
          </a:p>
        </p:txBody>
      </p:sp>
      <p:sp>
        <p:nvSpPr>
          <p:cNvPr id="2" name="テキスト ボックス 1">
            <a:extLst>
              <a:ext uri="{FF2B5EF4-FFF2-40B4-BE49-F238E27FC236}">
                <a16:creationId xmlns:a16="http://schemas.microsoft.com/office/drawing/2014/main" id="{108D34EA-0F4D-B16C-EA76-5109113BA7AD}"/>
              </a:ext>
            </a:extLst>
          </p:cNvPr>
          <p:cNvSpPr txBox="1"/>
          <p:nvPr/>
        </p:nvSpPr>
        <p:spPr>
          <a:xfrm>
            <a:off x="8767863" y="573433"/>
            <a:ext cx="2607013" cy="523220"/>
          </a:xfrm>
          <a:prstGeom prst="rect">
            <a:avLst/>
          </a:prstGeom>
          <a:noFill/>
        </p:spPr>
        <p:txBody>
          <a:bodyPr wrap="square" rtlCol="0">
            <a:spAutoFit/>
          </a:bodyPr>
          <a:lstStyle/>
          <a:p>
            <a:r>
              <a:rPr kumimoji="1" lang="en-US" altLang="ja-JP" sz="2800" dirty="0">
                <a:latin typeface="UD デジタル 教科書体 N-B" panose="02020700000000000000" pitchFamily="17" charset="-128"/>
                <a:ea typeface="UD デジタル 教科書体 N-B" panose="02020700000000000000" pitchFamily="17" charset="-128"/>
              </a:rPr>
              <a:t>【</a:t>
            </a:r>
            <a:r>
              <a:rPr kumimoji="1" lang="ja-JP" altLang="en-US" sz="2800" dirty="0">
                <a:latin typeface="UD デジタル 教科書体 N-B" panose="02020700000000000000" pitchFamily="17" charset="-128"/>
                <a:ea typeface="UD デジタル 教科書体 N-B" panose="02020700000000000000" pitchFamily="17" charset="-128"/>
              </a:rPr>
              <a:t>司会</a:t>
            </a:r>
            <a:r>
              <a:rPr kumimoji="1" lang="en-US" altLang="ja-JP" sz="2800" dirty="0">
                <a:latin typeface="UD デジタル 教科書体 N-B" panose="02020700000000000000" pitchFamily="17" charset="-128"/>
                <a:ea typeface="UD デジタル 教科書体 N-B" panose="02020700000000000000" pitchFamily="17" charset="-128"/>
              </a:rPr>
              <a:t>】</a:t>
            </a:r>
            <a:r>
              <a:rPr kumimoji="1" lang="ja-JP" altLang="en-US" sz="2800" dirty="0">
                <a:latin typeface="UD デジタル 教科書体 N-B" panose="02020700000000000000" pitchFamily="17" charset="-128"/>
                <a:ea typeface="UD デジタル 教科書体 N-B" panose="02020700000000000000" pitchFamily="17" charset="-128"/>
              </a:rPr>
              <a:t>湊</a:t>
            </a:r>
          </a:p>
        </p:txBody>
      </p:sp>
    </p:spTree>
    <p:extLst>
      <p:ext uri="{BB962C8B-B14F-4D97-AF65-F5344CB8AC3E}">
        <p14:creationId xmlns:p14="http://schemas.microsoft.com/office/powerpoint/2010/main" val="3806938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DE6165-8967-2599-08B2-852B932392F7}"/>
              </a:ext>
            </a:extLst>
          </p:cNvPr>
          <p:cNvSpPr>
            <a:spLocks noGrp="1"/>
          </p:cNvSpPr>
          <p:nvPr>
            <p:ph type="title"/>
          </p:nvPr>
        </p:nvSpPr>
        <p:spPr>
          <a:xfrm>
            <a:off x="255867" y="120532"/>
            <a:ext cx="10515600" cy="1325563"/>
          </a:xfrm>
        </p:spPr>
        <p:txBody>
          <a:bodyPr>
            <a:normAutofit/>
          </a:bodyPr>
          <a:lstStyle/>
          <a:p>
            <a:r>
              <a:rPr kumimoji="1" lang="ja-JP" altLang="en-US" sz="4000" dirty="0">
                <a:latin typeface="UD デジタル 教科書体 N-B" panose="02020700000000000000" pitchFamily="17" charset="-128"/>
                <a:ea typeface="UD デジタル 教科書体 N-B" panose="02020700000000000000" pitchFamily="17" charset="-128"/>
              </a:rPr>
              <a:t>参加者</a:t>
            </a:r>
          </a:p>
        </p:txBody>
      </p:sp>
      <p:sp>
        <p:nvSpPr>
          <p:cNvPr id="3" name="コンテンツ プレースホルダー 2">
            <a:extLst>
              <a:ext uri="{FF2B5EF4-FFF2-40B4-BE49-F238E27FC236}">
                <a16:creationId xmlns:a16="http://schemas.microsoft.com/office/drawing/2014/main" id="{4E9B8F40-1A8A-C8B1-E47A-F4A9AE4065D2}"/>
              </a:ext>
            </a:extLst>
          </p:cNvPr>
          <p:cNvSpPr>
            <a:spLocks noGrp="1"/>
          </p:cNvSpPr>
          <p:nvPr>
            <p:ph idx="1"/>
          </p:nvPr>
        </p:nvSpPr>
        <p:spPr>
          <a:xfrm>
            <a:off x="353143" y="849549"/>
            <a:ext cx="10891354" cy="5790643"/>
          </a:xfrm>
        </p:spPr>
        <p:txBody>
          <a:bodyPr vert="horz" lIns="91440" tIns="45720" rIns="91440" bIns="45720" rtlCol="0" anchor="t">
            <a:normAutofit/>
          </a:bodyPr>
          <a:lstStyle/>
          <a:p>
            <a:pPr marL="0" indent="0">
              <a:buNone/>
            </a:pPr>
            <a:endParaRPr kumimoji="1" lang="en-US" altLang="ja-JP" sz="2000" dirty="0">
              <a:latin typeface="UD デジタル 教科書体 N-B"/>
              <a:ea typeface="UD デジタル 教科書体 N-B"/>
            </a:endParaRPr>
          </a:p>
          <a:p>
            <a:pPr marL="0" indent="0">
              <a:buNone/>
            </a:pPr>
            <a:r>
              <a:rPr kumimoji="1" lang="ja-JP" altLang="en-US" sz="2400" dirty="0">
                <a:latin typeface="UD デジタル 教科書体 N-B"/>
                <a:ea typeface="UD デジタル 教科書体 N-B"/>
              </a:rPr>
              <a:t>旭川市役所</a:t>
            </a:r>
            <a:r>
              <a:rPr kumimoji="1"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生活支援課・</a:t>
            </a:r>
            <a:r>
              <a:rPr kumimoji="1" lang="ja-JP" altLang="en-US" sz="2400">
                <a:latin typeface="UD デジタル 教科書体 N-B"/>
                <a:ea typeface="UD デジタル 教科書体 N-B"/>
              </a:rPr>
              <a:t>健康推進課・福祉保険課</a:t>
            </a:r>
            <a:r>
              <a:rPr kumimoji="1"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担当職員</a:t>
            </a:r>
            <a:endParaRPr lang="en-US" altLang="ja-JP" sz="2400" dirty="0">
              <a:latin typeface="UD デジタル 教科書体 N-B"/>
              <a:ea typeface="UD デジタル 教科書体 N-B"/>
            </a:endParaRPr>
          </a:p>
          <a:p>
            <a:pPr marL="0" indent="0">
              <a:buNone/>
            </a:pPr>
            <a:r>
              <a:rPr lang="en-US" altLang="ja-JP" sz="2400" dirty="0" err="1">
                <a:latin typeface="UD デジタル 教科書体 N-B"/>
                <a:ea typeface="UD デジタル 教科書体 N-B"/>
              </a:rPr>
              <a:t>旭川市立大学</a:t>
            </a:r>
            <a:r>
              <a:rPr lang="en-US" altLang="ja-JP" sz="2400" dirty="0">
                <a:latin typeface="UD デジタル 教科書体 N-B"/>
                <a:ea typeface="UD デジタル 教科書体 N-B"/>
              </a:rPr>
              <a:t>　</a:t>
            </a:r>
            <a:r>
              <a:rPr lang="en-US" altLang="ja-JP" sz="2400" dirty="0" err="1">
                <a:latin typeface="UD デジタル 教科書体 N-B"/>
                <a:ea typeface="UD デジタル 教科書体 N-B"/>
              </a:rPr>
              <a:t>五所卓子先生</a:t>
            </a:r>
            <a:endParaRPr lang="en-US" altLang="ja-JP" sz="2400" dirty="0">
              <a:latin typeface="UD デジタル 教科書体 N-B" panose="02020700000000000000" pitchFamily="17" charset="-128"/>
              <a:ea typeface="UD デジタル 教科書体 N-B" panose="02020700000000000000" pitchFamily="17" charset="-128"/>
            </a:endParaRPr>
          </a:p>
          <a:p>
            <a:pPr marL="0" indent="0">
              <a:buNone/>
            </a:pPr>
            <a:r>
              <a:rPr kumimoji="1" lang="ja-JP" altLang="en-US" sz="2400" dirty="0">
                <a:latin typeface="UD デジタル 教科書体 N-B"/>
                <a:ea typeface="UD デジタル 教科書体 N-B"/>
              </a:rPr>
              <a:t>Ａグループ</a:t>
            </a:r>
            <a:endParaRPr lang="en-US" altLang="ja-JP" sz="2400" dirty="0">
              <a:latin typeface="UD デジタル 教科書体 N-B"/>
              <a:ea typeface="UD デジタル 教科書体 N-B"/>
            </a:endParaRPr>
          </a:p>
          <a:p>
            <a:pPr marL="0" indent="0" algn="just">
              <a:buNone/>
            </a:pPr>
            <a:r>
              <a:rPr kumimoji="1" lang="ja-JP" altLang="en-US" sz="2400" dirty="0">
                <a:latin typeface="UD デジタル 教科書体 N-B"/>
                <a:ea typeface="UD デジタル 教科書体 N-B"/>
              </a:rPr>
              <a:t>　</a:t>
            </a:r>
            <a:r>
              <a:rPr kumimoji="1" lang="en-US" altLang="ja-JP" sz="2400" dirty="0">
                <a:latin typeface="UD デジタル 教科書体 N-B"/>
                <a:ea typeface="UD デジタル 教科書体 N-B"/>
              </a:rPr>
              <a:t>(3</a:t>
            </a:r>
            <a:r>
              <a:rPr kumimoji="1" lang="ja-JP" altLang="en-US" sz="2400" dirty="0">
                <a:latin typeface="UD デジタル 教科書体 N-B"/>
                <a:ea typeface="UD デジタル 教科書体 N-B"/>
              </a:rPr>
              <a:t>年</a:t>
            </a:r>
            <a:r>
              <a:rPr kumimoji="1"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尾上瑞葵（おのうえみずき）、野原小依（のはらこより）</a:t>
            </a:r>
            <a:endParaRPr kumimoji="1" lang="en-US" altLang="ja-JP" sz="2400" dirty="0">
              <a:latin typeface="UD デジタル 教科書体 N-B"/>
              <a:ea typeface="UD デジタル 教科書体 N-B"/>
            </a:endParaRPr>
          </a:p>
          <a:p>
            <a:pPr marL="0" indent="0" algn="just">
              <a:buNone/>
            </a:pPr>
            <a:r>
              <a:rPr kumimoji="1" lang="ja-JP" altLang="en-US" sz="2400" dirty="0">
                <a:latin typeface="UD デジタル 教科書体 N-B"/>
                <a:ea typeface="UD デジタル 教科書体 N-B"/>
              </a:rPr>
              <a:t>　</a:t>
            </a:r>
            <a:r>
              <a:rPr kumimoji="1" lang="en-US" altLang="ja-JP" sz="2400" dirty="0">
                <a:latin typeface="UD デジタル 教科書体 N-B"/>
                <a:ea typeface="UD デジタル 教科書体 N-B"/>
              </a:rPr>
              <a:t>(2</a:t>
            </a:r>
            <a:r>
              <a:rPr kumimoji="1" lang="ja-JP" altLang="en-US" sz="2400" dirty="0">
                <a:latin typeface="UD デジタル 教科書体 N-B"/>
                <a:ea typeface="UD デジタル 教科書体 N-B"/>
              </a:rPr>
              <a:t>年</a:t>
            </a:r>
            <a:r>
              <a:rPr kumimoji="1"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青野未歩（あおのみほ）、菅原美空（すがわらみく）、</a:t>
            </a:r>
            <a:endParaRPr kumimoji="1" lang="en-US" altLang="ja-JP" sz="2400" dirty="0">
              <a:latin typeface="UD デジタル 教科書体 N-B"/>
              <a:ea typeface="UD デジタル 教科書体 N-B"/>
            </a:endParaRPr>
          </a:p>
          <a:p>
            <a:pPr marL="0" indent="0" algn="just">
              <a:buNone/>
            </a:pPr>
            <a:r>
              <a:rPr kumimoji="1" lang="ja-JP" altLang="en-US" sz="2400" dirty="0">
                <a:latin typeface="UD デジタル 教科書体 N-B"/>
                <a:ea typeface="UD デジタル 教科書体 N-B"/>
              </a:rPr>
              <a:t>　　　 関川柚歌（せきかわゆずか）、　湊唯羽（みなとゆいは）</a:t>
            </a:r>
            <a:endParaRPr lang="en-US" altLang="ja-JP" sz="2400" dirty="0">
              <a:latin typeface="UD デジタル 教科書体 N-B"/>
              <a:ea typeface="UD デジタル 教科書体 N-B"/>
            </a:endParaRPr>
          </a:p>
          <a:p>
            <a:pPr marL="0" indent="0" algn="just">
              <a:buNone/>
            </a:pPr>
            <a:endParaRPr lang="en-US" altLang="ja-JP" sz="2400" dirty="0">
              <a:latin typeface="UD デジタル 教科書体 N-B"/>
              <a:ea typeface="UD デジタル 教科書体 N-B"/>
            </a:endParaRPr>
          </a:p>
          <a:p>
            <a:pPr marL="0" indent="0">
              <a:buNone/>
            </a:pPr>
            <a:r>
              <a:rPr kumimoji="1" lang="ja-JP" altLang="en-US" sz="2400" dirty="0">
                <a:latin typeface="UD デジタル 教科書体 N-B"/>
                <a:ea typeface="UD デジタル 教科書体 N-B"/>
              </a:rPr>
              <a:t>Ｂグループ</a:t>
            </a:r>
            <a:endParaRPr lang="en-US" altLang="ja-JP" sz="2400" dirty="0">
              <a:latin typeface="UD デジタル 教科書体 N-B"/>
              <a:ea typeface="UD デジタル 教科書体 N-B"/>
            </a:endParaRPr>
          </a:p>
          <a:p>
            <a:pPr marL="0" indent="0">
              <a:buNone/>
            </a:pPr>
            <a:r>
              <a:rPr kumimoji="1" lang="ja-JP" altLang="en-US" sz="2400" dirty="0">
                <a:latin typeface="UD デジタル 教科書体 N-B"/>
                <a:ea typeface="UD デジタル 教科書体 N-B"/>
              </a:rPr>
              <a:t>　</a:t>
            </a:r>
            <a:r>
              <a:rPr kumimoji="1" lang="en-US" altLang="ja-JP" sz="2400" dirty="0">
                <a:latin typeface="UD デジタル 教科書体 N-B"/>
                <a:ea typeface="UD デジタル 教科書体 N-B"/>
              </a:rPr>
              <a:t>(3</a:t>
            </a:r>
            <a:r>
              <a:rPr kumimoji="1" lang="ja-JP" altLang="en-US" sz="2400" dirty="0">
                <a:latin typeface="UD デジタル 教科書体 N-B"/>
                <a:ea typeface="UD デジタル 教科書体 N-B"/>
              </a:rPr>
              <a:t>年</a:t>
            </a:r>
            <a:r>
              <a:rPr kumimoji="1"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浮中大輔（うきなかだいすけ）、進藤小雪（しんどうこゆき）</a:t>
            </a:r>
            <a:endParaRPr lang="en-US" altLang="ja-JP" sz="2400" dirty="0">
              <a:latin typeface="UD デジタル 教科書体 N-B"/>
              <a:ea typeface="UD デジタル 教科書体 N-B"/>
            </a:endParaRPr>
          </a:p>
          <a:p>
            <a:pPr marL="0" indent="0">
              <a:lnSpc>
                <a:spcPct val="120000"/>
              </a:lnSpc>
              <a:buNone/>
            </a:pPr>
            <a:r>
              <a:rPr lang="ja-JP" altLang="en-US" sz="2400" dirty="0">
                <a:latin typeface="UD デジタル 教科書体 N-B"/>
                <a:ea typeface="UD デジタル 教科書体 N-B"/>
              </a:rPr>
              <a:t>　</a:t>
            </a:r>
            <a:r>
              <a:rPr lang="en-US" altLang="ja-JP" sz="2400" dirty="0">
                <a:latin typeface="UD デジタル 教科書体 N-B"/>
                <a:ea typeface="UD デジタル 教科書体 N-B"/>
              </a:rPr>
              <a:t>(2</a:t>
            </a:r>
            <a:r>
              <a:rPr lang="ja-JP" altLang="en-US" sz="2400" dirty="0">
                <a:latin typeface="UD デジタル 教科書体 N-B"/>
                <a:ea typeface="UD デジタル 教科書体 N-B"/>
              </a:rPr>
              <a:t>年</a:t>
            </a:r>
            <a:r>
              <a:rPr lang="en-US" altLang="ja-JP" sz="2400" dirty="0">
                <a:latin typeface="UD デジタル 教科書体 N-B"/>
                <a:ea typeface="UD デジタル 教科書体 N-B"/>
              </a:rPr>
              <a:t>)</a:t>
            </a:r>
            <a:r>
              <a:rPr kumimoji="1" lang="ja-JP" altLang="en-US" sz="2400" dirty="0">
                <a:latin typeface="UD デジタル 教科書体 N-B"/>
                <a:ea typeface="UD デジタル 教科書体 N-B"/>
              </a:rPr>
              <a:t>一條葉月（いちじょうはづき）、田中美宇（たなかみう）、</a:t>
            </a:r>
            <a:endParaRPr kumimoji="1" lang="en-US" altLang="ja-JP" sz="2400" dirty="0">
              <a:latin typeface="UD デジタル 教科書体 N-B"/>
              <a:ea typeface="UD デジタル 教科書体 N-B"/>
            </a:endParaRPr>
          </a:p>
          <a:p>
            <a:pPr marL="0" indent="0">
              <a:lnSpc>
                <a:spcPct val="120000"/>
              </a:lnSpc>
              <a:buNone/>
            </a:pPr>
            <a:r>
              <a:rPr kumimoji="1" lang="ja-JP" altLang="en-US" sz="2400" dirty="0">
                <a:latin typeface="UD デジタル 教科書体 N-B"/>
                <a:ea typeface="UD デジタル 教科書体 N-B"/>
              </a:rPr>
              <a:t>　　　 藤川夢羽（ふじかわゆめは）、山﨑遥奈（やまざきはるな）</a:t>
            </a:r>
            <a:endParaRPr lang="en-US" altLang="ja-JP" sz="2400" dirty="0">
              <a:latin typeface="UD デジタル 教科書体 N-B"/>
              <a:ea typeface="UD デジタル 教科書体 N-B"/>
            </a:endParaRPr>
          </a:p>
          <a:p>
            <a:pPr marL="0" indent="0">
              <a:buNone/>
            </a:pPr>
            <a:endParaRPr kumimoji="1" lang="ja-JP" altLang="en-US" sz="20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2502056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E1BEB12-92AF-4445-98AD-4C7756E7C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0522C2C-7B5C-48A7-A969-03941E5D2E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13">
            <a:extLst>
              <a:ext uri="{FF2B5EF4-FFF2-40B4-BE49-F238E27FC236}">
                <a16:creationId xmlns:a16="http://schemas.microsoft.com/office/drawing/2014/main" id="{9C682A1A-5B2D-4111-BBD6-620165633E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69476" y="220196"/>
            <a:ext cx="9422524" cy="6637806"/>
          </a:xfrm>
          <a:custGeom>
            <a:avLst/>
            <a:gdLst>
              <a:gd name="connsiteX0" fmla="*/ 4929467 w 8191500"/>
              <a:gd name="connsiteY0" fmla="*/ 0 h 5770597"/>
              <a:gd name="connsiteX1" fmla="*/ 8065066 w 8191500"/>
              <a:gd name="connsiteY1" fmla="*/ 1118513 h 5770597"/>
              <a:gd name="connsiteX2" fmla="*/ 8191500 w 8191500"/>
              <a:gd name="connsiteY2" fmla="*/ 1227339 h 5770597"/>
              <a:gd name="connsiteX3" fmla="*/ 8191500 w 8191500"/>
              <a:gd name="connsiteY3" fmla="*/ 5770597 h 5770597"/>
              <a:gd name="connsiteX4" fmla="*/ 79523 w 8191500"/>
              <a:gd name="connsiteY4" fmla="*/ 5770597 h 5770597"/>
              <a:gd name="connsiteX5" fmla="*/ 56799 w 8191500"/>
              <a:gd name="connsiteY5" fmla="*/ 5644158 h 5770597"/>
              <a:gd name="connsiteX6" fmla="*/ 0 w 8191500"/>
              <a:gd name="connsiteY6" fmla="*/ 4898209 h 5770597"/>
              <a:gd name="connsiteX7" fmla="*/ 4929467 w 8191500"/>
              <a:gd name="connsiteY7" fmla="*/ 0 h 57705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91500" h="5770597">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0" name="Oval 19">
            <a:extLst>
              <a:ext uri="{FF2B5EF4-FFF2-40B4-BE49-F238E27FC236}">
                <a16:creationId xmlns:a16="http://schemas.microsoft.com/office/drawing/2014/main" id="{D6EE29F2-D77F-4BD0-A20B-334D316A1C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9800" y="2099696"/>
            <a:ext cx="1942241" cy="188955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22" name="Arc 21">
            <a:extLst>
              <a:ext uri="{FF2B5EF4-FFF2-40B4-BE49-F238E27FC236}">
                <a16:creationId xmlns:a16="http://schemas.microsoft.com/office/drawing/2014/main" id="{22D09ED2-868F-42C6-866E-F92E0CEF31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520172">
            <a:off x="1613162" y="1492572"/>
            <a:ext cx="2987899" cy="2987899"/>
          </a:xfrm>
          <a:prstGeom prst="arc">
            <a:avLst>
              <a:gd name="adj1" fmla="val 14455503"/>
              <a:gd name="adj2" fmla="val 227775"/>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タイトル 1">
            <a:extLst>
              <a:ext uri="{FF2B5EF4-FFF2-40B4-BE49-F238E27FC236}">
                <a16:creationId xmlns:a16="http://schemas.microsoft.com/office/drawing/2014/main" id="{2FABDFE3-CF8C-C8A9-FEF5-DEE0E43DBF94}"/>
              </a:ext>
            </a:extLst>
          </p:cNvPr>
          <p:cNvSpPr>
            <a:spLocks noGrp="1"/>
          </p:cNvSpPr>
          <p:nvPr>
            <p:ph type="title"/>
          </p:nvPr>
        </p:nvSpPr>
        <p:spPr>
          <a:xfrm>
            <a:off x="3426555" y="2450563"/>
            <a:ext cx="8637350" cy="2751086"/>
          </a:xfrm>
        </p:spPr>
        <p:txBody>
          <a:bodyPr vert="horz" lIns="91440" tIns="45720" rIns="91440" bIns="45720" rtlCol="0" anchor="b">
            <a:normAutofit/>
          </a:bodyPr>
          <a:lstStyle/>
          <a:p>
            <a:pPr algn="ctr"/>
            <a:r>
              <a:rPr kumimoji="1" lang="ja-JP" altLang="en-US" sz="4000" dirty="0">
                <a:solidFill>
                  <a:srgbClr val="FF0000"/>
                </a:solidFill>
                <a:latin typeface="UD デジタル 教科書体 N-B"/>
                <a:ea typeface="UD デジタル 教科書体 N-B"/>
              </a:rPr>
              <a:t>生活保護受給率低下の要因</a:t>
            </a:r>
            <a:br>
              <a:rPr kumimoji="1" lang="en-US" altLang="ja-JP" sz="4000" dirty="0">
                <a:solidFill>
                  <a:srgbClr val="FF0000"/>
                </a:solidFill>
                <a:latin typeface="UD デジタル 教科書体 N-B"/>
                <a:ea typeface="UD デジタル 教科書体 N-B"/>
              </a:rPr>
            </a:br>
            <a:r>
              <a:rPr kumimoji="1" lang="ja-JP" altLang="en-US" sz="4000" dirty="0">
                <a:solidFill>
                  <a:srgbClr val="FF0000"/>
                </a:solidFill>
                <a:latin typeface="UD デジタル 教科書体 N-B"/>
                <a:ea typeface="UD デジタル 教科書体 N-B"/>
              </a:rPr>
              <a:t>として考えられること</a:t>
            </a:r>
            <a:br>
              <a:rPr lang="ja-JP" altLang="en-US" sz="6000" kern="1200" dirty="0">
                <a:solidFill>
                  <a:srgbClr val="FF0000"/>
                </a:solidFill>
                <a:latin typeface="UD デジタル 教科書体 N-B"/>
                <a:ea typeface="UD デジタル 教科書体 N-B"/>
              </a:rPr>
            </a:br>
            <a:endParaRPr lang="ja-JP" altLang="en-US" sz="2800" kern="1200" dirty="0">
              <a:solidFill>
                <a:srgbClr val="FF0000"/>
              </a:solidFill>
              <a:latin typeface="UD デジタル 教科書体 N-B"/>
              <a:ea typeface="UD デジタル 教科書体 N-B"/>
            </a:endParaRPr>
          </a:p>
        </p:txBody>
      </p:sp>
    </p:spTree>
    <p:extLst>
      <p:ext uri="{BB962C8B-B14F-4D97-AF65-F5344CB8AC3E}">
        <p14:creationId xmlns:p14="http://schemas.microsoft.com/office/powerpoint/2010/main" val="446511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A021B860-3CC0-4065-7F64-171CEAB9472F}"/>
              </a:ext>
            </a:extLst>
          </p:cNvPr>
          <p:cNvSpPr>
            <a:spLocks noGrp="1"/>
          </p:cNvSpPr>
          <p:nvPr>
            <p:ph type="title"/>
          </p:nvPr>
        </p:nvSpPr>
        <p:spPr>
          <a:xfrm>
            <a:off x="687146" y="583341"/>
            <a:ext cx="9543405" cy="1188720"/>
          </a:xfrm>
        </p:spPr>
        <p:txBody>
          <a:bodyPr>
            <a:normAutofit/>
          </a:bodyPr>
          <a:lstStyle/>
          <a:p>
            <a:r>
              <a:rPr kumimoji="1" lang="ja-JP" altLang="en-US" sz="4000" dirty="0">
                <a:latin typeface="UD デジタル 教科書体 N-B"/>
                <a:ea typeface="UD デジタル 教科書体 N-B"/>
              </a:rPr>
              <a:t>①生活保護受給者に対する偏見</a:t>
            </a:r>
            <a:endParaRPr lang="ja-JP" altLang="en-US" sz="4000" dirty="0">
              <a:latin typeface="UD デジタル 教科書体 N-B"/>
              <a:ea typeface="UD デジタル 教科書体 N-B"/>
            </a:endParaRPr>
          </a:p>
        </p:txBody>
      </p:sp>
      <p:sp>
        <p:nvSpPr>
          <p:cNvPr id="3" name="コンテンツ プレースホルダー 2">
            <a:extLst>
              <a:ext uri="{FF2B5EF4-FFF2-40B4-BE49-F238E27FC236}">
                <a16:creationId xmlns:a16="http://schemas.microsoft.com/office/drawing/2014/main" id="{0A92EE7F-7812-100C-BE47-69B13A70B8FF}"/>
              </a:ext>
            </a:extLst>
          </p:cNvPr>
          <p:cNvSpPr>
            <a:spLocks noGrp="1"/>
          </p:cNvSpPr>
          <p:nvPr>
            <p:ph idx="1"/>
          </p:nvPr>
        </p:nvSpPr>
        <p:spPr>
          <a:xfrm>
            <a:off x="578886" y="2355398"/>
            <a:ext cx="9453379" cy="3761492"/>
          </a:xfrm>
        </p:spPr>
        <p:txBody>
          <a:bodyPr vert="horz" lIns="91440" tIns="45720" rIns="91440" bIns="45720" rtlCol="0" anchor="ctr">
            <a:normAutofit fontScale="92500" lnSpcReduction="10000"/>
          </a:bodyPr>
          <a:lstStyle/>
          <a:p>
            <a:r>
              <a:rPr kumimoji="1" lang="ja-JP" altLang="en-US" sz="3500" dirty="0">
                <a:latin typeface="UD デジタル 教科書体 N-B"/>
                <a:ea typeface="UD デジタル 教科書体 N-B"/>
              </a:rPr>
              <a:t>周りからの視線</a:t>
            </a:r>
            <a:r>
              <a:rPr kumimoji="1" lang="en-US" altLang="ja-JP" sz="3500" dirty="0">
                <a:latin typeface="UD デジタル 教科書体 N-B"/>
                <a:ea typeface="ＭＳ Ｐゴシック"/>
              </a:rPr>
              <a:t>(</a:t>
            </a:r>
            <a:r>
              <a:rPr kumimoji="1" lang="ja-JP" altLang="en-US" sz="3500" dirty="0">
                <a:latin typeface="UD デジタル 教科書体 N-B"/>
                <a:ea typeface="UD デジタル 教科書体 N-B"/>
              </a:rPr>
              <a:t>あそこの人は生活保護なんだ</a:t>
            </a:r>
            <a:r>
              <a:rPr kumimoji="1" lang="en-US" altLang="ja-JP" sz="3500" dirty="0">
                <a:latin typeface="UD デジタル 教科書体 N-B"/>
                <a:ea typeface="ＭＳ Ｐゴシック"/>
              </a:rPr>
              <a:t>)</a:t>
            </a:r>
            <a:endParaRPr lang="en-US" altLang="ja-JP" sz="3500" dirty="0">
              <a:latin typeface="UD デジタル 教科書体 N-B"/>
              <a:ea typeface="ＭＳ Ｐゴシック"/>
              <a:cs typeface="Calibri"/>
            </a:endParaRPr>
          </a:p>
          <a:p>
            <a:r>
              <a:rPr kumimoji="1" lang="ja-JP" altLang="en-US" sz="3500" dirty="0">
                <a:latin typeface="UD デジタル 教科書体 N-B"/>
                <a:ea typeface="UD デジタル 教科書体 N-B"/>
              </a:rPr>
              <a:t>世間一般的に生活保護は恥ずかしいと思われがち</a:t>
            </a:r>
            <a:endParaRPr lang="ja-JP" altLang="en-US" sz="3500" dirty="0">
              <a:latin typeface="UD デジタル 教科書体 N-B"/>
              <a:ea typeface="UD デジタル 教科書体 N-B"/>
              <a:cs typeface="Calibri" panose="020F0502020204030204"/>
            </a:endParaRPr>
          </a:p>
          <a:p>
            <a:r>
              <a:rPr lang="ja-JP" altLang="en-US" sz="3500" dirty="0">
                <a:latin typeface="UD デジタル 教科書体 N-B"/>
                <a:ea typeface="UD デジタル 教科書体 N-B"/>
                <a:cs typeface="Calibri" panose="020F0502020204030204"/>
              </a:rPr>
              <a:t>SNS等で悪いイメージが拡散</a:t>
            </a:r>
          </a:p>
          <a:p>
            <a:r>
              <a:rPr lang="ja-JP" altLang="en-US" sz="3500" dirty="0">
                <a:latin typeface="UD デジタル 教科書体 N-B"/>
                <a:ea typeface="UD デジタル 教科書体 N-B"/>
                <a:cs typeface="Calibri" panose="020F0502020204030204"/>
              </a:rPr>
              <a:t>働かないでお金がもらえてずるい</a:t>
            </a:r>
            <a:endParaRPr lang="en-US" altLang="ja-JP" sz="3500" dirty="0">
              <a:latin typeface="UD デジタル 教科書体 N-B"/>
              <a:ea typeface="UD デジタル 教科書体 N-B"/>
              <a:cs typeface="Calibri" panose="020F0502020204030204"/>
            </a:endParaRPr>
          </a:p>
          <a:p>
            <a:pPr>
              <a:lnSpc>
                <a:spcPct val="120000"/>
              </a:lnSpc>
            </a:pPr>
            <a:r>
              <a:rPr lang="ja-JP" altLang="en-US" sz="3500" dirty="0">
                <a:latin typeface="UD デジタル 教科書体 N-B"/>
                <a:ea typeface="UD デジタル 教科書体 N-B"/>
                <a:cs typeface="Calibri" panose="020F0502020204030204"/>
              </a:rPr>
              <a:t>生活保護受給者の中で勤労意欲の格差がありそう</a:t>
            </a:r>
          </a:p>
          <a:p>
            <a:r>
              <a:rPr lang="ja-JP" altLang="en-US" sz="3200" dirty="0">
                <a:latin typeface="UD デジタル 教科書体 N-B"/>
                <a:ea typeface="UD デジタル 教科書体 N-B"/>
                <a:cs typeface="Calibri" panose="020F0502020204030204"/>
              </a:rPr>
              <a:t>生活保護受給できる対象者は勤労に無欲な中年や</a:t>
            </a:r>
            <a:r>
              <a:rPr lang="ja-JP" altLang="en-US" sz="3200" dirty="0" err="1">
                <a:latin typeface="UD デジタル 教科書体 N-B"/>
                <a:ea typeface="UD デジタル 教科書体 N-B"/>
                <a:cs typeface="Calibri" panose="020F0502020204030204"/>
              </a:rPr>
              <a:t>社会的に社会的に</a:t>
            </a:r>
            <a:r>
              <a:rPr lang="ja-JP" altLang="en-US" sz="3200" dirty="0">
                <a:latin typeface="UD デジタル 教科書体 N-B"/>
                <a:ea typeface="UD デジタル 教科書体 N-B"/>
                <a:cs typeface="Calibri" panose="020F0502020204030204"/>
              </a:rPr>
              <a:t>孤立している高齢者のイメージ</a:t>
            </a:r>
          </a:p>
          <a:p>
            <a:endParaRPr lang="ja-JP" altLang="en-US" sz="2000" dirty="0">
              <a:highlight>
                <a:srgbClr val="FF00FF"/>
              </a:highlight>
              <a:ea typeface="ＭＳ Ｐゴシック" panose="020B0600070205080204" pitchFamily="34" charset="-128"/>
              <a:cs typeface="Calibri" panose="020F0502020204030204"/>
            </a:endParaRPr>
          </a:p>
          <a:p>
            <a:endParaRPr lang="ja-JP" altLang="en-US" sz="2000" dirty="0">
              <a:solidFill>
                <a:schemeClr val="tx1">
                  <a:lumMod val="85000"/>
                  <a:lumOff val="15000"/>
                </a:schemeClr>
              </a:solidFill>
              <a:ea typeface="ＭＳ Ｐゴシック" panose="020B0600070205080204" pitchFamily="34" charset="-128"/>
              <a:cs typeface="Calibri" panose="020F0502020204030204"/>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図 5">
            <a:extLst>
              <a:ext uri="{FF2B5EF4-FFF2-40B4-BE49-F238E27FC236}">
                <a16:creationId xmlns:a16="http://schemas.microsoft.com/office/drawing/2014/main" id="{57FE4FA0-A002-0899-BFA3-95BD4CD7B671}"/>
              </a:ext>
            </a:extLst>
          </p:cNvPr>
          <p:cNvPicPr>
            <a:picLocks noChangeAspect="1"/>
          </p:cNvPicPr>
          <p:nvPr/>
        </p:nvPicPr>
        <p:blipFill>
          <a:blip r:embed="rId2"/>
          <a:stretch>
            <a:fillRect/>
          </a:stretch>
        </p:blipFill>
        <p:spPr>
          <a:xfrm>
            <a:off x="8871447" y="4150682"/>
            <a:ext cx="3190703" cy="3031168"/>
          </a:xfrm>
          <a:prstGeom prst="rect">
            <a:avLst/>
          </a:prstGeom>
        </p:spPr>
      </p:pic>
    </p:spTree>
    <p:extLst>
      <p:ext uri="{BB962C8B-B14F-4D97-AF65-F5344CB8AC3E}">
        <p14:creationId xmlns:p14="http://schemas.microsoft.com/office/powerpoint/2010/main" val="2444112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E49B9B5A-AC4F-BCA5-C1A1-346FBCA4EFF5}"/>
              </a:ext>
            </a:extLst>
          </p:cNvPr>
          <p:cNvSpPr>
            <a:spLocks noGrp="1"/>
          </p:cNvSpPr>
          <p:nvPr>
            <p:ph type="title"/>
          </p:nvPr>
        </p:nvSpPr>
        <p:spPr>
          <a:xfrm>
            <a:off x="704518" y="729278"/>
            <a:ext cx="9543405" cy="1188720"/>
          </a:xfrm>
        </p:spPr>
        <p:txBody>
          <a:bodyPr>
            <a:normAutofit/>
          </a:bodyPr>
          <a:lstStyle/>
          <a:p>
            <a:r>
              <a:rPr kumimoji="1" lang="ja-JP" altLang="en-US" sz="4000">
                <a:latin typeface="UD デジタル 教科書体 N-B"/>
                <a:ea typeface="UD デジタル 教科書体 N-B"/>
              </a:rPr>
              <a:t>②生活保護に対する理解不足</a:t>
            </a:r>
            <a:endParaRPr lang="ja-JP" altLang="en-US" sz="4000">
              <a:latin typeface="UD デジタル 教科書体 N-B"/>
              <a:ea typeface="UD デジタル 教科書体 N-B"/>
            </a:endParaRPr>
          </a:p>
        </p:txBody>
      </p:sp>
      <p:sp>
        <p:nvSpPr>
          <p:cNvPr id="3" name="コンテンツ プレースホルダー 2">
            <a:extLst>
              <a:ext uri="{FF2B5EF4-FFF2-40B4-BE49-F238E27FC236}">
                <a16:creationId xmlns:a16="http://schemas.microsoft.com/office/drawing/2014/main" id="{E93025A9-C767-C594-19DF-D3AE73C8EE32}"/>
              </a:ext>
            </a:extLst>
          </p:cNvPr>
          <p:cNvSpPr>
            <a:spLocks noGrp="1"/>
          </p:cNvSpPr>
          <p:nvPr>
            <p:ph idx="1"/>
          </p:nvPr>
        </p:nvSpPr>
        <p:spPr>
          <a:xfrm>
            <a:off x="704518" y="2185481"/>
            <a:ext cx="9096641" cy="4586527"/>
          </a:xfrm>
        </p:spPr>
        <p:txBody>
          <a:bodyPr vert="horz" lIns="91440" tIns="45720" rIns="91440" bIns="45720" rtlCol="0" anchor="ctr">
            <a:normAutofit/>
          </a:bodyPr>
          <a:lstStyle/>
          <a:p>
            <a:pPr marL="0" indent="0">
              <a:buNone/>
            </a:pPr>
            <a:endParaRPr kumimoji="1" lang="en-US" altLang="ja-JP" sz="2000" dirty="0">
              <a:solidFill>
                <a:schemeClr val="tx1">
                  <a:lumMod val="85000"/>
                  <a:lumOff val="15000"/>
                </a:schemeClr>
              </a:solidFill>
            </a:endParaRPr>
          </a:p>
          <a:p>
            <a:r>
              <a:rPr kumimoji="1" lang="ja-JP" altLang="en-US" sz="3200" dirty="0">
                <a:latin typeface="UD デジタル 教科書体 N-B"/>
                <a:ea typeface="UD デジタル 教科書体 N-B"/>
              </a:rPr>
              <a:t>身近にいないから、馴染みが無い</a:t>
            </a:r>
            <a:endParaRPr lang="en-US" altLang="ja-JP" sz="3200" dirty="0">
              <a:latin typeface="UD デジタル 教科書体 N-B"/>
              <a:ea typeface="UD デジタル 教科書体 N-B"/>
            </a:endParaRPr>
          </a:p>
          <a:p>
            <a:r>
              <a:rPr kumimoji="1" lang="ja-JP" altLang="en-US" sz="3200" dirty="0">
                <a:latin typeface="UD デジタル 教科書体 N-B"/>
                <a:ea typeface="UD デジタル 教科書体 N-B"/>
              </a:rPr>
              <a:t>自分が生活保護を受けられると思っていない</a:t>
            </a:r>
            <a:endParaRPr kumimoji="1" lang="en-US" altLang="ja-JP" sz="3200" dirty="0">
              <a:latin typeface="UD デジタル 教科書体 N-B"/>
              <a:ea typeface="UD デジタル 教科書体 N-B"/>
            </a:endParaRPr>
          </a:p>
          <a:p>
            <a:r>
              <a:rPr lang="ja-JP" altLang="en-US" sz="3200" dirty="0">
                <a:latin typeface="UD デジタル 教科書体 N-B"/>
                <a:ea typeface="UD デジタル 教科書体 N-B"/>
              </a:rPr>
              <a:t>申請の仕方がわからない</a:t>
            </a:r>
            <a:endParaRPr lang="en-US" altLang="ja-JP" sz="3200" dirty="0">
              <a:latin typeface="UD デジタル 教科書体 N-B"/>
              <a:ea typeface="UD デジタル 教科書体 N-B"/>
            </a:endParaRPr>
          </a:p>
          <a:p>
            <a:r>
              <a:rPr lang="ja-JP" altLang="en-US" sz="3200" dirty="0">
                <a:latin typeface="UD デジタル 教科書体 N-B"/>
                <a:ea typeface="UD デジタル 教科書体 N-B"/>
              </a:rPr>
              <a:t>自立支援も同時に行われていることが知られていない</a:t>
            </a:r>
          </a:p>
          <a:p>
            <a:endParaRPr lang="en-US" altLang="ja-JP" dirty="0">
              <a:latin typeface="UD デジタル 教科書体 N-B"/>
              <a:ea typeface="ＭＳ Ｐゴシック"/>
            </a:endParaRPr>
          </a:p>
          <a:p>
            <a:pPr marL="0" indent="0">
              <a:buNone/>
            </a:pPr>
            <a:endParaRPr lang="en-US" altLang="ja-JP" sz="2000" dirty="0">
              <a:ea typeface="ＭＳ Ｐゴシック"/>
              <a:cs typeface="Calibri" panose="020F0502020204030204"/>
            </a:endParaRPr>
          </a:p>
          <a:p>
            <a:endParaRPr kumimoji="1" lang="en-US" altLang="ja-JP" sz="2000" dirty="0">
              <a:solidFill>
                <a:schemeClr val="tx1">
                  <a:lumMod val="85000"/>
                  <a:lumOff val="15000"/>
                </a:schemeClr>
              </a:solidFill>
            </a:endParaRPr>
          </a:p>
          <a:p>
            <a:endParaRPr lang="en-US" altLang="ja-JP" sz="2000" dirty="0">
              <a:solidFill>
                <a:schemeClr val="tx1">
                  <a:lumMod val="85000"/>
                  <a:lumOff val="15000"/>
                </a:schemeClr>
              </a:solidFill>
              <a:cs typeface="Calibri" panose="020F0502020204030204"/>
            </a:endParaRPr>
          </a:p>
          <a:p>
            <a:endParaRPr lang="en-US" altLang="ja-JP" sz="2000" dirty="0">
              <a:solidFill>
                <a:schemeClr val="tx1">
                  <a:lumMod val="85000"/>
                  <a:lumOff val="15000"/>
                </a:schemeClr>
              </a:solidFill>
              <a:cs typeface="Calibri" panose="020F0502020204030204"/>
            </a:endParaRPr>
          </a:p>
          <a:p>
            <a:endParaRPr lang="ja-JP" altLang="en-US" sz="2000" dirty="0">
              <a:solidFill>
                <a:schemeClr val="tx1">
                  <a:lumMod val="85000"/>
                  <a:lumOff val="15000"/>
                </a:schemeClr>
              </a:solidFill>
              <a:cs typeface="Calibri" panose="020F0502020204030204"/>
            </a:endParaRPr>
          </a:p>
        </p:txBody>
      </p:sp>
      <p:sp>
        <p:nvSpPr>
          <p:cNvPr id="3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a:extLst>
              <a:ext uri="{FF2B5EF4-FFF2-40B4-BE49-F238E27FC236}">
                <a16:creationId xmlns:a16="http://schemas.microsoft.com/office/drawing/2014/main" id="{643A4A12-B3DC-A512-7DF3-41FD2B36D8D4}"/>
              </a:ext>
            </a:extLst>
          </p:cNvPr>
          <p:cNvPicPr>
            <a:picLocks noChangeAspect="1"/>
          </p:cNvPicPr>
          <p:nvPr/>
        </p:nvPicPr>
        <p:blipFill>
          <a:blip r:embed="rId2"/>
          <a:stretch>
            <a:fillRect/>
          </a:stretch>
        </p:blipFill>
        <p:spPr>
          <a:xfrm>
            <a:off x="9569075" y="3150815"/>
            <a:ext cx="3095625" cy="3810000"/>
          </a:xfrm>
          <a:prstGeom prst="rect">
            <a:avLst/>
          </a:prstGeom>
        </p:spPr>
      </p:pic>
    </p:spTree>
    <p:extLst>
      <p:ext uri="{BB962C8B-B14F-4D97-AF65-F5344CB8AC3E}">
        <p14:creationId xmlns:p14="http://schemas.microsoft.com/office/powerpoint/2010/main" val="451279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タイトル 1">
            <a:extLst>
              <a:ext uri="{FF2B5EF4-FFF2-40B4-BE49-F238E27FC236}">
                <a16:creationId xmlns:a16="http://schemas.microsoft.com/office/drawing/2014/main" id="{6A76D56C-A307-71DC-5C2A-111EFBAB45AF}"/>
              </a:ext>
            </a:extLst>
          </p:cNvPr>
          <p:cNvSpPr>
            <a:spLocks noGrp="1"/>
          </p:cNvSpPr>
          <p:nvPr>
            <p:ph type="title"/>
          </p:nvPr>
        </p:nvSpPr>
        <p:spPr>
          <a:xfrm>
            <a:off x="565265" y="778608"/>
            <a:ext cx="9543405" cy="1188720"/>
          </a:xfrm>
        </p:spPr>
        <p:txBody>
          <a:bodyPr>
            <a:normAutofit fontScale="90000"/>
          </a:bodyPr>
          <a:lstStyle/>
          <a:p>
            <a:r>
              <a:rPr kumimoji="1" lang="ja-JP" altLang="en-US">
                <a:latin typeface="UD デジタル 教科書体 N-B"/>
                <a:ea typeface="UD デジタル 教科書体 N-B"/>
              </a:rPr>
              <a:t>③生活保護申請に関する心理的ハードル</a:t>
            </a:r>
            <a:endParaRPr lang="ja-JP" altLang="en-US">
              <a:latin typeface="UD デジタル 教科書体 N-B"/>
              <a:ea typeface="UD デジタル 教科書体 N-B"/>
            </a:endParaRPr>
          </a:p>
        </p:txBody>
      </p:sp>
      <p:sp>
        <p:nvSpPr>
          <p:cNvPr id="3" name="コンテンツ プレースホルダー 2">
            <a:extLst>
              <a:ext uri="{FF2B5EF4-FFF2-40B4-BE49-F238E27FC236}">
                <a16:creationId xmlns:a16="http://schemas.microsoft.com/office/drawing/2014/main" id="{F4FBD39A-2F35-0570-29DF-31F509151223}"/>
              </a:ext>
            </a:extLst>
          </p:cNvPr>
          <p:cNvSpPr>
            <a:spLocks noGrp="1"/>
          </p:cNvSpPr>
          <p:nvPr>
            <p:ph idx="1"/>
          </p:nvPr>
        </p:nvSpPr>
        <p:spPr>
          <a:xfrm>
            <a:off x="636601" y="2554279"/>
            <a:ext cx="9081563" cy="3320031"/>
          </a:xfrm>
        </p:spPr>
        <p:txBody>
          <a:bodyPr vert="horz" lIns="91440" tIns="45720" rIns="91440" bIns="45720" rtlCol="0" anchor="ctr">
            <a:normAutofit/>
          </a:bodyPr>
          <a:lstStyle/>
          <a:p>
            <a:r>
              <a:rPr kumimoji="1" lang="ja-JP" altLang="en-US" sz="3200" dirty="0">
                <a:latin typeface="UD デジタル 教科書体 N-B"/>
                <a:ea typeface="UD デジタル 教科書体 N-B"/>
              </a:rPr>
              <a:t>申請が通りにくそう</a:t>
            </a:r>
            <a:endParaRPr lang="en-US" altLang="ja-JP" sz="3200" dirty="0">
              <a:latin typeface="UD デジタル 教科書体 N-B"/>
              <a:ea typeface="UD デジタル 教科書体 N-B"/>
            </a:endParaRPr>
          </a:p>
          <a:p>
            <a:r>
              <a:rPr kumimoji="1" lang="ja-JP" altLang="en-US" sz="3200" dirty="0">
                <a:latin typeface="UD デジタル 教科書体 N-B"/>
                <a:ea typeface="UD デジタル 教科書体 N-B"/>
              </a:rPr>
              <a:t>生活保護制度が難しくて、理解出来ないことが多い</a:t>
            </a:r>
            <a:endParaRPr kumimoji="1" lang="en-US" altLang="ja-JP" sz="3200" dirty="0">
              <a:latin typeface="UD デジタル 教科書体 N-B"/>
              <a:ea typeface="UD デジタル 教科書体 N-B"/>
            </a:endParaRPr>
          </a:p>
          <a:p>
            <a:r>
              <a:rPr kumimoji="1" lang="ja-JP" altLang="en-US" sz="3200" dirty="0">
                <a:latin typeface="UD デジタル 教科書体 N-B"/>
                <a:ea typeface="UD デジタル 教科書体 N-B"/>
              </a:rPr>
              <a:t>申請に対する後ろめたさ</a:t>
            </a:r>
            <a:endParaRPr kumimoji="1" lang="en-US" altLang="ja-JP" sz="3200" dirty="0">
              <a:latin typeface="UD デジタル 教科書体 N-B"/>
              <a:ea typeface="UD デジタル 教科書体 N-B"/>
            </a:endParaRPr>
          </a:p>
          <a:p>
            <a:r>
              <a:rPr kumimoji="1" lang="ja-JP" altLang="en-US" sz="3200" dirty="0">
                <a:latin typeface="UD デジタル 教科書体 N-B"/>
                <a:ea typeface="UD デジタル 教科書体 N-B"/>
              </a:rPr>
              <a:t>ステレオタイプ</a:t>
            </a:r>
            <a:r>
              <a:rPr kumimoji="1" lang="en-US" altLang="ja-JP" sz="3200" dirty="0">
                <a:latin typeface="UD デジタル 教科書体 N-B"/>
                <a:ea typeface="UD デジタル 教科書体 N-B"/>
              </a:rPr>
              <a:t>(</a:t>
            </a:r>
            <a:r>
              <a:rPr kumimoji="1" lang="ja-JP" altLang="en-US" sz="3200" dirty="0">
                <a:latin typeface="UD デジタル 教科書体 N-B"/>
                <a:ea typeface="UD デジタル 教科書体 N-B"/>
              </a:rPr>
              <a:t>働かざる者食う</a:t>
            </a:r>
            <a:r>
              <a:rPr kumimoji="1" lang="ja-JP" altLang="en-US" sz="3200" dirty="0" err="1">
                <a:latin typeface="UD デジタル 教科書体 N-B"/>
                <a:ea typeface="UD デジタル 教科書体 N-B"/>
              </a:rPr>
              <a:t>べ</a:t>
            </a:r>
            <a:r>
              <a:rPr kumimoji="1" lang="ja-JP" altLang="en-US" sz="3200" dirty="0">
                <a:latin typeface="UD デジタル 教科書体 N-B"/>
                <a:ea typeface="UD デジタル 教科書体 N-B"/>
              </a:rPr>
              <a:t>からず</a:t>
            </a:r>
            <a:r>
              <a:rPr kumimoji="1" lang="en-US" altLang="ja-JP" sz="3200" dirty="0">
                <a:latin typeface="UD デジタル 教科書体 N-B"/>
                <a:ea typeface="UD デジタル 教科書体 N-B"/>
              </a:rPr>
              <a:t>)</a:t>
            </a:r>
            <a:r>
              <a:rPr kumimoji="1" lang="ja-JP" altLang="en-US" sz="3200" dirty="0">
                <a:latin typeface="UD デジタル 教科書体 N-B"/>
                <a:ea typeface="UD デジタル 教科書体 N-B"/>
              </a:rPr>
              <a:t>の価値観の人が多いため、申請から遠ざかっている</a:t>
            </a:r>
            <a:endParaRPr kumimoji="1" lang="en-US" altLang="ja-JP" sz="3200" dirty="0">
              <a:latin typeface="UD デジタル 教科書体 N-B"/>
              <a:ea typeface="UD デジタル 教科書体 N-B"/>
            </a:endParaRPr>
          </a:p>
          <a:p>
            <a:endParaRPr lang="en-US" altLang="ja-JP" dirty="0">
              <a:latin typeface="UD デジタル 教科書体 N-B"/>
              <a:ea typeface="UD デジタル 教科書体 N-B"/>
            </a:endParaRPr>
          </a:p>
          <a:p>
            <a:endParaRPr lang="ja-JP" altLang="en-US" dirty="0">
              <a:solidFill>
                <a:srgbClr val="FFC000"/>
              </a:solidFill>
              <a:ea typeface="ＭＳ Ｐゴシック"/>
              <a:cs typeface="Calibri"/>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図 3">
            <a:extLst>
              <a:ext uri="{FF2B5EF4-FFF2-40B4-BE49-F238E27FC236}">
                <a16:creationId xmlns:a16="http://schemas.microsoft.com/office/drawing/2014/main" id="{0EB2617F-60D2-3C15-A82A-C46B50DC1662}"/>
              </a:ext>
            </a:extLst>
          </p:cNvPr>
          <p:cNvPicPr>
            <a:picLocks noChangeAspect="1"/>
          </p:cNvPicPr>
          <p:nvPr/>
        </p:nvPicPr>
        <p:blipFill rotWithShape="1">
          <a:blip r:embed="rId2"/>
          <a:srcRect l="3591" t="-124" r="12571" b="32476"/>
          <a:stretch/>
        </p:blipFill>
        <p:spPr>
          <a:xfrm>
            <a:off x="9056111" y="3906982"/>
            <a:ext cx="3245803" cy="2951014"/>
          </a:xfrm>
          <a:prstGeom prst="rect">
            <a:avLst/>
          </a:prstGeom>
        </p:spPr>
      </p:pic>
    </p:spTree>
    <p:extLst>
      <p:ext uri="{BB962C8B-B14F-4D97-AF65-F5344CB8AC3E}">
        <p14:creationId xmlns:p14="http://schemas.microsoft.com/office/powerpoint/2010/main" val="2170952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E258D76E-64F9-585D-FDC6-B2B5C268AB22}"/>
              </a:ext>
            </a:extLst>
          </p:cNvPr>
          <p:cNvSpPr>
            <a:spLocks noGrp="1"/>
          </p:cNvSpPr>
          <p:nvPr>
            <p:ph type="title"/>
          </p:nvPr>
        </p:nvSpPr>
        <p:spPr>
          <a:xfrm>
            <a:off x="838200" y="365125"/>
            <a:ext cx="10515600" cy="1325563"/>
          </a:xfrm>
        </p:spPr>
        <p:txBody>
          <a:bodyPr>
            <a:normAutofit/>
          </a:bodyPr>
          <a:lstStyle/>
          <a:p>
            <a:r>
              <a:rPr kumimoji="1" lang="ja-JP" altLang="en-US" sz="4000">
                <a:latin typeface="UD デジタル 教科書体 N-B"/>
                <a:ea typeface="UD デジタル 教科書体 N-B"/>
              </a:rPr>
              <a:t>考察</a:t>
            </a:r>
            <a:endParaRPr lang="ja-JP" altLang="en-US" sz="4000">
              <a:latin typeface="UD デジタル 教科書体 N-B"/>
              <a:ea typeface="UD デジタル 教科書体 N-B"/>
            </a:endParaRPr>
          </a:p>
        </p:txBody>
      </p:sp>
      <p:sp>
        <p:nvSpPr>
          <p:cNvPr id="24"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コンテンツ プレースホルダー 2">
            <a:extLst>
              <a:ext uri="{FF2B5EF4-FFF2-40B4-BE49-F238E27FC236}">
                <a16:creationId xmlns:a16="http://schemas.microsoft.com/office/drawing/2014/main" id="{644DF150-4B03-3066-12C9-B716BF328322}"/>
              </a:ext>
            </a:extLst>
          </p:cNvPr>
          <p:cNvSpPr>
            <a:spLocks noGrp="1"/>
          </p:cNvSpPr>
          <p:nvPr>
            <p:ph idx="1"/>
          </p:nvPr>
        </p:nvSpPr>
        <p:spPr>
          <a:xfrm>
            <a:off x="752094" y="1922898"/>
            <a:ext cx="10684764" cy="4251960"/>
          </a:xfrm>
        </p:spPr>
        <p:txBody>
          <a:bodyPr vert="horz" lIns="91440" tIns="45720" rIns="91440" bIns="45720" rtlCol="0" anchor="t">
            <a:normAutofit/>
          </a:bodyPr>
          <a:lstStyle/>
          <a:p>
            <a:pPr marL="0" indent="0">
              <a:buNone/>
            </a:pPr>
            <a:r>
              <a:rPr kumimoji="1" lang="ja-JP" altLang="en-US" sz="3200" dirty="0">
                <a:latin typeface="UD デジタル 教科書体 N-B"/>
                <a:ea typeface="UD デジタル 教科書体 N-B"/>
              </a:rPr>
              <a:t>　社会において貧困に対するスティグマや国民全体の生活保護に関する理解不足、申請に対するハードルの高さが関係している。</a:t>
            </a:r>
            <a:endParaRPr kumimoji="1" lang="en-US" altLang="ja-JP" sz="3200" dirty="0">
              <a:latin typeface="UD デジタル 教科書体 N-B"/>
              <a:ea typeface="UD デジタル 教科書体 N-B"/>
            </a:endParaRPr>
          </a:p>
          <a:p>
            <a:pPr marL="0" indent="0">
              <a:buNone/>
            </a:pPr>
            <a:r>
              <a:rPr kumimoji="1" lang="ja-JP" altLang="en-US" sz="3200" dirty="0">
                <a:latin typeface="UD デジタル 教科書体 N-B"/>
                <a:ea typeface="UD デジタル 教科書体 N-B"/>
              </a:rPr>
              <a:t>　一方で、社会保障やインフォーマルサービスの充実により、自立している人の割合が増え、生活困窮に陥らず済んでいる。</a:t>
            </a:r>
            <a:endParaRPr kumimoji="1" lang="en-US" altLang="ja-JP" sz="3200" dirty="0">
              <a:latin typeface="UD デジタル 教科書体 N-B"/>
              <a:ea typeface="UD デジタル 教科書体 N-B"/>
            </a:endParaRPr>
          </a:p>
          <a:p>
            <a:pPr marL="0" indent="0">
              <a:buNone/>
            </a:pPr>
            <a:r>
              <a:rPr kumimoji="1" lang="ja-JP" altLang="en-US" sz="4000" dirty="0">
                <a:solidFill>
                  <a:srgbClr val="FF0000"/>
                </a:solidFill>
                <a:latin typeface="UD デジタル 教科書体 N-B"/>
                <a:ea typeface="UD デジタル 教科書体 N-B"/>
              </a:rPr>
              <a:t>　受給が必要な人に生活保護が行き渡るために何が必要か？</a:t>
            </a:r>
            <a:endParaRPr kumimoji="1" lang="en-US" altLang="ja-JP" sz="4000" dirty="0">
              <a:solidFill>
                <a:srgbClr val="FF0000"/>
              </a:solidFill>
              <a:latin typeface="UD デジタル 教科書体 N-B"/>
              <a:ea typeface="UD デジタル 教科書体 N-B"/>
            </a:endParaRPr>
          </a:p>
          <a:p>
            <a:pPr marL="0" indent="0">
              <a:buNone/>
            </a:pPr>
            <a:endParaRPr kumimoji="1" lang="en-US" altLang="ja-JP" sz="3200" dirty="0">
              <a:solidFill>
                <a:srgbClr val="FF0000"/>
              </a:solidFill>
              <a:latin typeface="UD デジタル 教科書体 N-B"/>
              <a:ea typeface="UD デジタル 教科書体 N-B"/>
            </a:endParaRPr>
          </a:p>
          <a:p>
            <a:endParaRPr kumimoji="1" lang="en-US" altLang="ja-JP" sz="3200" dirty="0">
              <a:solidFill>
                <a:srgbClr val="FF0000"/>
              </a:solidFill>
              <a:latin typeface="UD デジタル 教科書体 N-B"/>
              <a:ea typeface="UD デジタル 教科書体 N-B"/>
            </a:endParaRPr>
          </a:p>
          <a:p>
            <a:pPr marL="0" indent="0">
              <a:buNone/>
            </a:pPr>
            <a:endParaRPr kumimoji="1" lang="ja-JP" altLang="en-US" sz="3200" dirty="0">
              <a:solidFill>
                <a:srgbClr val="FF0000"/>
              </a:solidFill>
              <a:latin typeface="UD デジタル 教科書体 N-B"/>
              <a:ea typeface="UD デジタル 教科書体 N-B"/>
            </a:endParaRPr>
          </a:p>
        </p:txBody>
      </p:sp>
    </p:spTree>
    <p:extLst>
      <p:ext uri="{BB962C8B-B14F-4D97-AF65-F5344CB8AC3E}">
        <p14:creationId xmlns:p14="http://schemas.microsoft.com/office/powerpoint/2010/main" val="3906099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384D67-D03F-2161-A1D9-5A650D4FF76C}"/>
              </a:ext>
            </a:extLst>
          </p:cNvPr>
          <p:cNvSpPr>
            <a:spLocks noGrp="1"/>
          </p:cNvSpPr>
          <p:nvPr>
            <p:ph type="title"/>
          </p:nvPr>
        </p:nvSpPr>
        <p:spPr>
          <a:xfrm>
            <a:off x="1089121" y="1130213"/>
            <a:ext cx="9164012" cy="4597573"/>
          </a:xfrm>
        </p:spPr>
        <p:txBody>
          <a:bodyPr>
            <a:normAutofit/>
          </a:bodyPr>
          <a:lstStyle/>
          <a:p>
            <a:r>
              <a:rPr kumimoji="1" lang="ja-JP" altLang="en-US" sz="6000" dirty="0">
                <a:latin typeface="UD デジタル 教科書体 N-B" panose="02020700000000000000" pitchFamily="17" charset="-128"/>
                <a:ea typeface="UD デジタル 教科書体 N-B" panose="02020700000000000000" pitchFamily="17" charset="-128"/>
              </a:rPr>
              <a:t>　　</a:t>
            </a:r>
            <a:r>
              <a:rPr kumimoji="1" lang="ja-JP" altLang="en-US" sz="4000" dirty="0">
                <a:latin typeface="UD デジタル 教科書体 N-B" panose="02020700000000000000" pitchFamily="17" charset="-128"/>
                <a:ea typeface="UD デジタル 教科書体 N-B" panose="02020700000000000000" pitchFamily="17" charset="-128"/>
              </a:rPr>
              <a:t>質疑・意見</a:t>
            </a:r>
            <a:r>
              <a:rPr kumimoji="1" lang="en-US" altLang="ja-JP" sz="4000" dirty="0">
                <a:latin typeface="UD デジタル 教科書体 N-B" panose="02020700000000000000" pitchFamily="17" charset="-128"/>
                <a:ea typeface="UD デジタル 教科書体 N-B" panose="02020700000000000000" pitchFamily="17" charset="-128"/>
              </a:rPr>
              <a:t>(</a:t>
            </a:r>
            <a:r>
              <a:rPr kumimoji="1" lang="ja-JP" altLang="en-US" sz="4000" dirty="0">
                <a:latin typeface="UD デジタル 教科書体 N-B" panose="02020700000000000000" pitchFamily="17" charset="-128"/>
                <a:ea typeface="UD デジタル 教科書体 N-B" panose="02020700000000000000" pitchFamily="17" charset="-128"/>
              </a:rPr>
              <a:t>市役所職員様</a:t>
            </a:r>
            <a:r>
              <a:rPr kumimoji="1" lang="en-US" altLang="ja-JP" sz="4000" dirty="0">
                <a:latin typeface="UD デジタル 教科書体 N-B" panose="02020700000000000000" pitchFamily="17" charset="-128"/>
                <a:ea typeface="UD デジタル 教科書体 N-B" panose="02020700000000000000" pitchFamily="17" charset="-128"/>
              </a:rPr>
              <a:t>)</a:t>
            </a:r>
            <a:br>
              <a:rPr kumimoji="1" lang="en-US" altLang="ja-JP" sz="4000" dirty="0">
                <a:latin typeface="UD デジタル 教科書体 N-B" panose="02020700000000000000" pitchFamily="17" charset="-128"/>
                <a:ea typeface="UD デジタル 教科書体 N-B" panose="02020700000000000000" pitchFamily="17" charset="-128"/>
              </a:rPr>
            </a:br>
            <a:r>
              <a:rPr kumimoji="1" lang="ja-JP" altLang="en-US" sz="4800" dirty="0">
                <a:latin typeface="UD デジタル 教科書体 N-B" panose="02020700000000000000" pitchFamily="17" charset="-128"/>
                <a:ea typeface="UD デジタル 教科書体 N-B" panose="02020700000000000000" pitchFamily="17" charset="-128"/>
              </a:rPr>
              <a:t>　　　　</a:t>
            </a:r>
            <a:r>
              <a:rPr kumimoji="1" lang="ja-JP" altLang="en-US" sz="4000" dirty="0">
                <a:latin typeface="UD デジタル 教科書体 N-B" panose="02020700000000000000" pitchFamily="17" charset="-128"/>
                <a:ea typeface="UD デジタル 教科書体 N-B" panose="02020700000000000000" pitchFamily="17" charset="-128"/>
              </a:rPr>
              <a:t>　　</a:t>
            </a:r>
            <a:r>
              <a:rPr kumimoji="1" lang="en-US" altLang="ja-JP" sz="4000" dirty="0">
                <a:latin typeface="UD デジタル 教科書体 N-B" panose="02020700000000000000" pitchFamily="17" charset="-128"/>
                <a:ea typeface="UD デジタル 教科書体 N-B" panose="02020700000000000000" pitchFamily="17" charset="-128"/>
              </a:rPr>
              <a:t>10</a:t>
            </a:r>
            <a:r>
              <a:rPr kumimoji="1" lang="ja-JP" altLang="en-US" sz="4000" dirty="0">
                <a:latin typeface="UD デジタル 教科書体 N-B" panose="02020700000000000000" pitchFamily="17" charset="-128"/>
                <a:ea typeface="UD デジタル 教科書体 N-B" panose="02020700000000000000" pitchFamily="17" charset="-128"/>
              </a:rPr>
              <a:t>分</a:t>
            </a:r>
          </a:p>
        </p:txBody>
      </p:sp>
      <p:pic>
        <p:nvPicPr>
          <p:cNvPr id="11" name="図 10">
            <a:extLst>
              <a:ext uri="{FF2B5EF4-FFF2-40B4-BE49-F238E27FC236}">
                <a16:creationId xmlns:a16="http://schemas.microsoft.com/office/drawing/2014/main" id="{05E5A279-AE7B-E125-8D10-72058529DDD5}"/>
              </a:ext>
            </a:extLst>
          </p:cNvPr>
          <p:cNvPicPr>
            <a:picLocks noChangeAspect="1"/>
          </p:cNvPicPr>
          <p:nvPr/>
        </p:nvPicPr>
        <p:blipFill>
          <a:blip r:embed="rId2"/>
          <a:stretch>
            <a:fillRect/>
          </a:stretch>
        </p:blipFill>
        <p:spPr>
          <a:xfrm>
            <a:off x="8297487" y="3048000"/>
            <a:ext cx="3810000" cy="3810000"/>
          </a:xfrm>
          <a:prstGeom prst="rect">
            <a:avLst/>
          </a:prstGeom>
        </p:spPr>
      </p:pic>
    </p:spTree>
    <p:extLst>
      <p:ext uri="{BB962C8B-B14F-4D97-AF65-F5344CB8AC3E}">
        <p14:creationId xmlns:p14="http://schemas.microsoft.com/office/powerpoint/2010/main" val="42117299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702</Words>
  <Application>Microsoft Office PowerPoint</Application>
  <PresentationFormat>ワイド画面</PresentationFormat>
  <Paragraphs>74</Paragraphs>
  <Slides>12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ＭＳ Ｐゴシック</vt:lpstr>
      <vt:lpstr>UD Digi Kyokasho N-B</vt:lpstr>
      <vt:lpstr>UD デジタル 教科書体 N-B</vt:lpstr>
      <vt:lpstr>游ゴシック</vt:lpstr>
      <vt:lpstr>Arial</vt:lpstr>
      <vt:lpstr>Calibri</vt:lpstr>
      <vt:lpstr>Calibri Light</vt:lpstr>
      <vt:lpstr>Wingdings</vt:lpstr>
      <vt:lpstr>office theme</vt:lpstr>
      <vt:lpstr>生活保護制度に対する 住民理解を高めるために 必要なこと ～生活困窮者への必要な支援とは～</vt:lpstr>
      <vt:lpstr>PowerPoint プレゼンテーション</vt:lpstr>
      <vt:lpstr>参加者</vt:lpstr>
      <vt:lpstr>生活保護受給率低下の要因 として考えられること </vt:lpstr>
      <vt:lpstr>①生活保護受給者に対する偏見</vt:lpstr>
      <vt:lpstr>②生活保護に対する理解不足</vt:lpstr>
      <vt:lpstr>③生活保護申請に関する心理的ハードル</vt:lpstr>
      <vt:lpstr>考察</vt:lpstr>
      <vt:lpstr>　　質疑・意見(市役所職員様) 　　　　　　10分</vt:lpstr>
      <vt:lpstr>ワークショップ 13:40～15：10</vt:lpstr>
      <vt:lpstr>発表 　 各グループ　１０分</vt:lpstr>
      <vt:lpstr>市役所職員様からの感想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五所 卓子</dc:creator>
  <cp:lastModifiedBy>五所 卓子</cp:lastModifiedBy>
  <cp:revision>6</cp:revision>
  <cp:lastPrinted>2023-10-30T04:32:33Z</cp:lastPrinted>
  <dcterms:created xsi:type="dcterms:W3CDTF">2013-07-15T20:26:40Z</dcterms:created>
  <dcterms:modified xsi:type="dcterms:W3CDTF">2023-11-19T06:04:40Z</dcterms:modified>
</cp:coreProperties>
</file>